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653" r:id="rId4"/>
    <p:sldId id="257" r:id="rId5"/>
    <p:sldId id="258" r:id="rId6"/>
    <p:sldId id="262" r:id="rId7"/>
    <p:sldId id="302" r:id="rId8"/>
    <p:sldId id="264" r:id="rId9"/>
    <p:sldId id="268" r:id="rId10"/>
    <p:sldId id="266" r:id="rId11"/>
    <p:sldId id="301" r:id="rId12"/>
    <p:sldId id="267" r:id="rId13"/>
    <p:sldId id="265" r:id="rId14"/>
    <p:sldId id="263" r:id="rId15"/>
    <p:sldId id="259" r:id="rId16"/>
    <p:sldId id="261" r:id="rId17"/>
    <p:sldId id="260" r:id="rId18"/>
    <p:sldId id="269" r:id="rId19"/>
    <p:sldId id="270" r:id="rId20"/>
    <p:sldId id="278" r:id="rId21"/>
    <p:sldId id="279" r:id="rId22"/>
    <p:sldId id="280" r:id="rId23"/>
    <p:sldId id="281" r:id="rId24"/>
    <p:sldId id="282" r:id="rId25"/>
    <p:sldId id="283" r:id="rId26"/>
    <p:sldId id="401" r:id="rId27"/>
    <p:sldId id="284" r:id="rId28"/>
    <p:sldId id="345" r:id="rId29"/>
    <p:sldId id="285" r:id="rId30"/>
    <p:sldId id="290" r:id="rId31"/>
    <p:sldId id="291" r:id="rId32"/>
    <p:sldId id="292" r:id="rId33"/>
    <p:sldId id="293" r:id="rId34"/>
    <p:sldId id="286" r:id="rId35"/>
    <p:sldId id="287" r:id="rId36"/>
    <p:sldId id="298" r:id="rId37"/>
    <p:sldId id="288" r:id="rId38"/>
    <p:sldId id="289" r:id="rId39"/>
    <p:sldId id="299" r:id="rId40"/>
    <p:sldId id="343" r:id="rId41"/>
    <p:sldId id="344" r:id="rId42"/>
    <p:sldId id="348" r:id="rId43"/>
    <p:sldId id="346" r:id="rId44"/>
    <p:sldId id="349" r:id="rId45"/>
    <p:sldId id="350" r:id="rId46"/>
    <p:sldId id="351" r:id="rId47"/>
    <p:sldId id="352" r:id="rId48"/>
    <p:sldId id="353" r:id="rId49"/>
    <p:sldId id="354" r:id="rId50"/>
    <p:sldId id="355" r:id="rId51"/>
    <p:sldId id="387" r:id="rId52"/>
    <p:sldId id="388" r:id="rId53"/>
    <p:sldId id="389" r:id="rId54"/>
    <p:sldId id="390" r:id="rId55"/>
    <p:sldId id="356" r:id="rId56"/>
    <p:sldId id="357" r:id="rId57"/>
    <p:sldId id="358" r:id="rId58"/>
    <p:sldId id="359" r:id="rId59"/>
    <p:sldId id="360" r:id="rId60"/>
    <p:sldId id="361" r:id="rId61"/>
    <p:sldId id="385" r:id="rId62"/>
    <p:sldId id="386" r:id="rId63"/>
    <p:sldId id="391" r:id="rId64"/>
    <p:sldId id="400" r:id="rId65"/>
    <p:sldId id="451" r:id="rId66"/>
    <p:sldId id="452" r:id="rId67"/>
    <p:sldId id="453" r:id="rId68"/>
    <p:sldId id="454" r:id="rId69"/>
    <p:sldId id="455" r:id="rId70"/>
    <p:sldId id="456" r:id="rId71"/>
    <p:sldId id="457" r:id="rId72"/>
    <p:sldId id="458" r:id="rId73"/>
    <p:sldId id="459" r:id="rId74"/>
    <p:sldId id="460" r:id="rId75"/>
    <p:sldId id="461" r:id="rId76"/>
    <p:sldId id="462" r:id="rId77"/>
    <p:sldId id="463" r:id="rId78"/>
    <p:sldId id="464" r:id="rId79"/>
    <p:sldId id="465" r:id="rId80"/>
    <p:sldId id="466" r:id="rId81"/>
    <p:sldId id="467" r:id="rId82"/>
    <p:sldId id="468" r:id="rId83"/>
    <p:sldId id="469" r:id="rId84"/>
    <p:sldId id="562" r:id="rId85"/>
    <p:sldId id="470" r:id="rId86"/>
    <p:sldId id="471" r:id="rId87"/>
    <p:sldId id="472" r:id="rId88"/>
    <p:sldId id="473" r:id="rId89"/>
    <p:sldId id="475" r:id="rId90"/>
    <p:sldId id="479" r:id="rId91"/>
    <p:sldId id="476" r:id="rId92"/>
    <p:sldId id="477" r:id="rId93"/>
    <p:sldId id="480" r:id="rId94"/>
    <p:sldId id="481" r:id="rId95"/>
    <p:sldId id="482" r:id="rId96"/>
    <p:sldId id="483" r:id="rId97"/>
    <p:sldId id="484" r:id="rId98"/>
    <p:sldId id="485" r:id="rId99"/>
    <p:sldId id="486" r:id="rId100"/>
    <p:sldId id="490" r:id="rId101"/>
    <p:sldId id="491" r:id="rId102"/>
    <p:sldId id="493" r:id="rId103"/>
    <p:sldId id="494" r:id="rId104"/>
    <p:sldId id="487" r:id="rId105"/>
    <p:sldId id="495" r:id="rId106"/>
    <p:sldId id="492" r:id="rId107"/>
    <p:sldId id="497" r:id="rId108"/>
    <p:sldId id="498" r:id="rId109"/>
    <p:sldId id="499" r:id="rId110"/>
    <p:sldId id="500" r:id="rId111"/>
    <p:sldId id="496" r:id="rId112"/>
    <p:sldId id="501" r:id="rId113"/>
    <p:sldId id="502" r:id="rId114"/>
    <p:sldId id="503" r:id="rId115"/>
    <p:sldId id="504" r:id="rId116"/>
    <p:sldId id="505" r:id="rId117"/>
    <p:sldId id="506" r:id="rId118"/>
    <p:sldId id="541" r:id="rId119"/>
    <p:sldId id="542" r:id="rId120"/>
    <p:sldId id="543" r:id="rId121"/>
    <p:sldId id="544" r:id="rId122"/>
    <p:sldId id="545" r:id="rId123"/>
    <p:sldId id="546" r:id="rId124"/>
    <p:sldId id="547" r:id="rId125"/>
    <p:sldId id="548" r:id="rId126"/>
    <p:sldId id="549" r:id="rId127"/>
    <p:sldId id="550" r:id="rId128"/>
    <p:sldId id="551" r:id="rId129"/>
    <p:sldId id="552" r:id="rId130"/>
    <p:sldId id="553" r:id="rId131"/>
    <p:sldId id="554" r:id="rId132"/>
    <p:sldId id="555" r:id="rId133"/>
    <p:sldId id="556" r:id="rId134"/>
    <p:sldId id="557" r:id="rId135"/>
    <p:sldId id="558" r:id="rId136"/>
    <p:sldId id="559" r:id="rId137"/>
    <p:sldId id="509" r:id="rId138"/>
    <p:sldId id="510" r:id="rId139"/>
    <p:sldId id="511" r:id="rId140"/>
    <p:sldId id="512" r:id="rId141"/>
    <p:sldId id="513" r:id="rId142"/>
    <p:sldId id="514" r:id="rId143"/>
    <p:sldId id="515" r:id="rId144"/>
    <p:sldId id="516" r:id="rId145"/>
    <p:sldId id="517" r:id="rId146"/>
    <p:sldId id="518" r:id="rId147"/>
    <p:sldId id="519" r:id="rId148"/>
    <p:sldId id="520" r:id="rId149"/>
    <p:sldId id="521" r:id="rId150"/>
    <p:sldId id="522" r:id="rId151"/>
    <p:sldId id="523" r:id="rId152"/>
    <p:sldId id="524" r:id="rId153"/>
    <p:sldId id="525" r:id="rId154"/>
    <p:sldId id="526" r:id="rId155"/>
    <p:sldId id="527" r:id="rId156"/>
    <p:sldId id="528" r:id="rId157"/>
    <p:sldId id="529" r:id="rId158"/>
    <p:sldId id="530" r:id="rId159"/>
    <p:sldId id="531" r:id="rId160"/>
    <p:sldId id="532" r:id="rId161"/>
    <p:sldId id="533" r:id="rId162"/>
    <p:sldId id="534" r:id="rId163"/>
    <p:sldId id="535" r:id="rId164"/>
    <p:sldId id="536" r:id="rId165"/>
    <p:sldId id="538" r:id="rId166"/>
    <p:sldId id="537" r:id="rId167"/>
    <p:sldId id="539" r:id="rId168"/>
    <p:sldId id="563" r:id="rId169"/>
    <p:sldId id="568" r:id="rId170"/>
    <p:sldId id="567" r:id="rId171"/>
    <p:sldId id="652" r:id="rId172"/>
    <p:sldId id="564" r:id="rId173"/>
    <p:sldId id="565" r:id="rId174"/>
    <p:sldId id="566" r:id="rId17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8" Type="http://schemas.openxmlformats.org/officeDocument/2006/relationships/tableStyles" Target="tableStyles.xml"/><Relationship Id="rId177" Type="http://schemas.openxmlformats.org/officeDocument/2006/relationships/viewProps" Target="viewProps.xml"/><Relationship Id="rId176" Type="http://schemas.openxmlformats.org/officeDocument/2006/relationships/presProps" Target="presProps.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第一部分  税收政策</a:t>
            </a:r>
            <a:endParaRPr lang="zh-CN" altLang="en-US"/>
          </a:p>
        </p:txBody>
      </p:sp>
      <p:sp>
        <p:nvSpPr>
          <p:cNvPr id="3" name="副标题 2"/>
          <p:cNvSpPr>
            <a:spLocks noGrp="1"/>
          </p:cNvSpPr>
          <p:nvPr>
            <p:ph type="subTitle" idx="1"/>
          </p:nvPr>
        </p:nvSpPr>
        <p:spPr/>
        <p:txBody>
          <a:bodyPr>
            <a:normAutofit/>
          </a:bodyPr>
          <a:p>
            <a:r>
              <a:rPr lang="zh-CN" altLang="en-US" sz="4000"/>
              <a:t>第一章 纳税人和扣缴义务人</a:t>
            </a:r>
            <a:endParaRPr lang="zh-CN" altLang="en-US" sz="4000"/>
          </a:p>
          <a:p>
            <a:pPr algn="l"/>
            <a:endParaRPr lang="zh-CN" altLang="en-US" sz="4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r>
              <a:rPr lang="zh-CN" altLang="en-US"/>
              <a:t>（4）不办理一般纳税人资格认定</a:t>
            </a:r>
            <a:endParaRPr lang="zh-CN" altLang="en-US"/>
          </a:p>
          <a:p>
            <a:r>
              <a:rPr lang="zh-CN" altLang="en-US"/>
              <a:t> 下列纳税人不办理一般纳税人资格认定：</a:t>
            </a:r>
            <a:endParaRPr lang="zh-CN" altLang="en-US"/>
          </a:p>
          <a:p>
            <a:r>
              <a:rPr lang="zh-CN" altLang="en-US"/>
              <a:t>（一）个体工商户以外的其他个人；</a:t>
            </a:r>
            <a:endParaRPr lang="zh-CN" altLang="en-US"/>
          </a:p>
          <a:p>
            <a:r>
              <a:rPr lang="zh-CN" altLang="en-US"/>
              <a:t>（二）选择按照小规模纳税人纳税的</a:t>
            </a:r>
            <a:r>
              <a:rPr lang="zh-CN" altLang="en-US" b="1">
                <a:solidFill>
                  <a:srgbClr val="FF0000"/>
                </a:solidFill>
              </a:rPr>
              <a:t>非企业性单位</a:t>
            </a:r>
            <a:r>
              <a:rPr lang="zh-CN" altLang="en-US"/>
              <a:t>；</a:t>
            </a:r>
            <a:endParaRPr lang="zh-CN" altLang="en-US"/>
          </a:p>
          <a:p>
            <a:r>
              <a:rPr lang="zh-CN" altLang="en-US"/>
              <a:t>（三）选择按照小规模纳税人纳税的</a:t>
            </a:r>
            <a:r>
              <a:rPr lang="zh-CN" altLang="en-US" b="1">
                <a:solidFill>
                  <a:srgbClr val="FF0000"/>
                </a:solidFill>
              </a:rPr>
              <a:t>不经常发生应税行为的企业</a:t>
            </a:r>
            <a:r>
              <a:rPr lang="zh-CN" altLang="en-US"/>
              <a:t>。</a:t>
            </a:r>
            <a:endParaRPr lang="zh-CN" altLang="en-US"/>
          </a:p>
          <a:p>
            <a:r>
              <a:rPr lang="zh-CN" altLang="en-US"/>
              <a:t>纳税人符合本办法第五条规定的，应当在收到《税务事项通知书》后10日内向主管税务机关报送《不认定增值税一般纳税人申请表》（见附件2），经认定机关批准后不办理一般纳税人资格认定。认定机关应当在主管税务机关受理申请之日起20日内批准完毕，并由主管税务机关制作、送达《税务事项通知书》，告知纳税人。</a:t>
            </a: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en-US" altLang="zh-CN"/>
              <a:t>2</a:t>
            </a:r>
            <a:r>
              <a:rPr lang="zh-CN" altLang="en-US"/>
              <a:t>、该企业当月应纳增值税</a:t>
            </a:r>
            <a:r>
              <a:rPr lang="en-US" altLang="zh-CN"/>
              <a:t>=80-30=50</a:t>
            </a:r>
            <a:r>
              <a:rPr lang="zh-CN" altLang="en-US"/>
              <a:t>万元；已预缴的增值税</a:t>
            </a:r>
            <a:r>
              <a:rPr lang="en-US" altLang="zh-CN"/>
              <a:t>30</a:t>
            </a:r>
            <a:r>
              <a:rPr lang="zh-CN" altLang="en-US"/>
              <a:t>万元，企业应补交增值税</a:t>
            </a:r>
            <a:r>
              <a:rPr lang="en-US" altLang="zh-CN"/>
              <a:t>=50-30=20</a:t>
            </a:r>
            <a:r>
              <a:rPr lang="zh-CN" altLang="en-US"/>
              <a:t>万元；</a:t>
            </a:r>
            <a:endParaRPr lang="zh-CN" altLang="en-US"/>
          </a:p>
          <a:p>
            <a:r>
              <a:rPr lang="zh-CN" altLang="en-US"/>
              <a:t>借：应交税费</a:t>
            </a:r>
            <a:r>
              <a:rPr lang="en-US" altLang="zh-CN"/>
              <a:t>-</a:t>
            </a:r>
            <a:r>
              <a:rPr lang="zh-CN" altLang="en-US"/>
              <a:t>应交增值税（转出未交增值税）</a:t>
            </a:r>
            <a:r>
              <a:rPr lang="en-US" altLang="zh-CN"/>
              <a:t>20</a:t>
            </a:r>
            <a:endParaRPr lang="en-US" altLang="zh-CN"/>
          </a:p>
          <a:p>
            <a:r>
              <a:rPr lang="zh-CN" altLang="en-US"/>
              <a:t>      贷：</a:t>
            </a:r>
            <a:r>
              <a:rPr lang="zh-CN" altLang="en-US">
                <a:sym typeface="+mn-ea"/>
              </a:rPr>
              <a:t>应交税费</a:t>
            </a:r>
            <a:r>
              <a:rPr lang="en-US" altLang="zh-CN">
                <a:sym typeface="+mn-ea"/>
              </a:rPr>
              <a:t>-</a:t>
            </a:r>
            <a:r>
              <a:rPr lang="zh-CN" altLang="en-US">
                <a:sym typeface="+mn-ea"/>
              </a:rPr>
              <a:t>未交增值税                   </a:t>
            </a:r>
            <a:r>
              <a:rPr lang="en-US" altLang="zh-CN">
                <a:sym typeface="+mn-ea"/>
              </a:rPr>
              <a:t>20</a:t>
            </a:r>
            <a:endParaRPr lang="en-US" altLang="zh-CN">
              <a:sym typeface="+mn-ea"/>
            </a:endParaRPr>
          </a:p>
        </p:txBody>
      </p:sp>
      <p:graphicFrame>
        <p:nvGraphicFramePr>
          <p:cNvPr id="4" name="表格 3"/>
          <p:cNvGraphicFramePr/>
          <p:nvPr/>
        </p:nvGraphicFramePr>
        <p:xfrm>
          <a:off x="1584325" y="4259580"/>
          <a:ext cx="8505825" cy="1723390"/>
        </p:xfrm>
        <a:graphic>
          <a:graphicData uri="http://schemas.openxmlformats.org/drawingml/2006/table">
            <a:tbl>
              <a:tblPr firstRow="1" bandRow="1">
                <a:tableStyleId>{5C22544A-7EE6-4342-B048-85BDC9FD1C3A}</a:tableStyleId>
              </a:tblPr>
              <a:tblGrid>
                <a:gridCol w="878840"/>
                <a:gridCol w="879475"/>
                <a:gridCol w="878840"/>
                <a:gridCol w="1200150"/>
                <a:gridCol w="1151890"/>
                <a:gridCol w="879475"/>
                <a:gridCol w="879475"/>
                <a:gridCol w="878840"/>
                <a:gridCol w="878840"/>
              </a:tblGrid>
              <a:tr h="396240">
                <a:tc gridSpan="5">
                  <a:txBody>
                    <a:bodyPr/>
                    <a:p>
                      <a:pPr algn="ctr">
                        <a:buNone/>
                      </a:pPr>
                      <a:r>
                        <a:rPr lang="zh-CN" altLang="en-US" sz="2000"/>
                        <a:t>借方</a:t>
                      </a:r>
                      <a:endParaRPr lang="zh-CN" altLang="en-US" sz="2000"/>
                    </a:p>
                  </a:txBody>
                  <a:tcPr/>
                </a:tc>
                <a:tc hMerge="1">
                  <a:tcPr/>
                </a:tc>
                <a:tc hMerge="1">
                  <a:tcPr/>
                </a:tc>
                <a:tc hMerge="1">
                  <a:tcPr/>
                </a:tc>
                <a:tc hMerge="1">
                  <a:tcPr/>
                </a:tc>
                <a:tc gridSpan="4">
                  <a:txBody>
                    <a:bodyPr/>
                    <a:p>
                      <a:pPr algn="ctr">
                        <a:buNone/>
                      </a:pPr>
                      <a:r>
                        <a:rPr lang="zh-CN" altLang="en-US" sz="2000"/>
                        <a:t>贷方</a:t>
                      </a:r>
                      <a:endParaRPr lang="zh-CN" altLang="en-US" sz="2000"/>
                    </a:p>
                  </a:txBody>
                  <a:tcPr/>
                </a:tc>
                <a:tc hMerge="1">
                  <a:tcPr/>
                </a:tc>
                <a:tc hMerge="1">
                  <a:tcPr/>
                </a:tc>
                <a:tc hMerge="1">
                  <a:tcPr/>
                </a:tc>
              </a:tr>
              <a:tr h="914400">
                <a:tc>
                  <a:txBody>
                    <a:bodyPr/>
                    <a:p>
                      <a:pPr>
                        <a:buNone/>
                      </a:pPr>
                      <a:r>
                        <a:rPr lang="zh-CN" altLang="en-US" sz="1600"/>
                        <a:t>进项税额</a:t>
                      </a:r>
                      <a:endParaRPr lang="zh-CN" altLang="en-US" sz="1600"/>
                    </a:p>
                  </a:txBody>
                  <a:tcPr/>
                </a:tc>
                <a:tc>
                  <a:txBody>
                    <a:bodyPr/>
                    <a:p>
                      <a:pPr>
                        <a:buNone/>
                      </a:pPr>
                      <a:r>
                        <a:rPr lang="zh-CN" altLang="en-US" sz="1600"/>
                        <a:t>已交税金</a:t>
                      </a:r>
                      <a:endParaRPr lang="zh-CN" altLang="en-US" sz="1600"/>
                    </a:p>
                  </a:txBody>
                  <a:tcPr/>
                </a:tc>
                <a:tc>
                  <a:txBody>
                    <a:bodyPr/>
                    <a:p>
                      <a:pPr>
                        <a:buNone/>
                      </a:pPr>
                      <a:r>
                        <a:rPr lang="zh-CN" altLang="en-US" sz="1600"/>
                        <a:t>减免税款</a:t>
                      </a:r>
                      <a:endParaRPr lang="zh-CN" altLang="en-US" sz="1600"/>
                    </a:p>
                  </a:txBody>
                  <a:tcPr/>
                </a:tc>
                <a:tc>
                  <a:txBody>
                    <a:bodyPr/>
                    <a:p>
                      <a:pPr>
                        <a:buNone/>
                      </a:pPr>
                      <a:r>
                        <a:rPr lang="zh-CN" altLang="en-US" sz="1600"/>
                        <a:t>出口抵减内销产品应纳税额</a:t>
                      </a:r>
                      <a:endParaRPr lang="zh-CN" altLang="en-US" sz="1600"/>
                    </a:p>
                  </a:txBody>
                  <a:tcPr/>
                </a:tc>
                <a:tc>
                  <a:txBody>
                    <a:bodyPr/>
                    <a:p>
                      <a:pPr>
                        <a:buNone/>
                      </a:pPr>
                      <a:r>
                        <a:rPr lang="zh-CN" altLang="en-US" sz="1600"/>
                        <a:t>转出未交增值税</a:t>
                      </a:r>
                      <a:endParaRPr lang="zh-CN" altLang="en-US" sz="1600"/>
                    </a:p>
                  </a:txBody>
                  <a:tcPr/>
                </a:tc>
                <a:tc>
                  <a:txBody>
                    <a:bodyPr/>
                    <a:p>
                      <a:pPr>
                        <a:buNone/>
                      </a:pPr>
                      <a:r>
                        <a:rPr lang="zh-CN" altLang="en-US" sz="1600"/>
                        <a:t>销项税额</a:t>
                      </a:r>
                      <a:endParaRPr lang="zh-CN" altLang="en-US" sz="1600"/>
                    </a:p>
                  </a:txBody>
                  <a:tcPr/>
                </a:tc>
                <a:tc>
                  <a:txBody>
                    <a:bodyPr/>
                    <a:p>
                      <a:pPr>
                        <a:buNone/>
                      </a:pPr>
                      <a:r>
                        <a:rPr lang="zh-CN" altLang="en-US" sz="1600"/>
                        <a:t>出口退税</a:t>
                      </a:r>
                      <a:endParaRPr lang="zh-CN" altLang="en-US" sz="1600"/>
                    </a:p>
                  </a:txBody>
                  <a:tcPr/>
                </a:tc>
                <a:tc>
                  <a:txBody>
                    <a:bodyPr/>
                    <a:p>
                      <a:pPr>
                        <a:buNone/>
                      </a:pPr>
                      <a:r>
                        <a:rPr lang="zh-CN" altLang="en-US" sz="1600"/>
                        <a:t>进项税额转出</a:t>
                      </a:r>
                      <a:endParaRPr lang="zh-CN" altLang="en-US" sz="1600"/>
                    </a:p>
                  </a:txBody>
                  <a:tcPr/>
                </a:tc>
                <a:tc>
                  <a:txBody>
                    <a:bodyPr/>
                    <a:p>
                      <a:pPr>
                        <a:buNone/>
                      </a:pPr>
                      <a:r>
                        <a:rPr lang="zh-CN" altLang="en-US" sz="1600"/>
                        <a:t>转出多交增值税</a:t>
                      </a:r>
                      <a:endParaRPr lang="zh-CN" altLang="en-US" sz="1600"/>
                    </a:p>
                  </a:txBody>
                  <a:tcPr/>
                </a:tc>
              </a:tr>
              <a:tr h="240030">
                <a:tc>
                  <a:txBody>
                    <a:bodyPr/>
                    <a:p>
                      <a:pPr>
                        <a:buNone/>
                      </a:pPr>
                      <a:r>
                        <a:rPr lang="en-US" altLang="zh-CN" sz="2000"/>
                        <a:t>30</a:t>
                      </a:r>
                      <a:endParaRPr lang="en-US" altLang="zh-CN" sz="2000"/>
                    </a:p>
                  </a:txBody>
                  <a:tcPr/>
                </a:tc>
                <a:tc>
                  <a:txBody>
                    <a:bodyPr/>
                    <a:p>
                      <a:pPr>
                        <a:buNone/>
                      </a:pPr>
                      <a:r>
                        <a:rPr lang="en-US" altLang="zh-CN" sz="2000"/>
                        <a:t>30</a:t>
                      </a:r>
                      <a:endParaRPr lang="en-US" altLang="zh-CN" sz="2000"/>
                    </a:p>
                  </a:txBody>
                  <a:tcPr/>
                </a:tc>
                <a:tc>
                  <a:txBody>
                    <a:bodyPr/>
                    <a:p>
                      <a:pPr>
                        <a:buNone/>
                      </a:pPr>
                      <a:endParaRPr lang="zh-CN" altLang="en-US" sz="2000"/>
                    </a:p>
                  </a:txBody>
                  <a:tcPr/>
                </a:tc>
                <a:tc>
                  <a:txBody>
                    <a:bodyPr/>
                    <a:p>
                      <a:pPr>
                        <a:buNone/>
                      </a:pPr>
                      <a:endParaRPr lang="zh-CN" altLang="en-US" sz="2000"/>
                    </a:p>
                  </a:txBody>
                  <a:tcPr/>
                </a:tc>
                <a:tc>
                  <a:txBody>
                    <a:bodyPr/>
                    <a:p>
                      <a:pPr>
                        <a:buNone/>
                      </a:pPr>
                      <a:r>
                        <a:rPr lang="en-US" altLang="zh-CN" sz="2000"/>
                        <a:t>20</a:t>
                      </a:r>
                      <a:endParaRPr lang="en-US" altLang="zh-CN" sz="2000"/>
                    </a:p>
                  </a:txBody>
                  <a:tcPr/>
                </a:tc>
                <a:tc>
                  <a:txBody>
                    <a:bodyPr/>
                    <a:p>
                      <a:pPr>
                        <a:buNone/>
                      </a:pPr>
                      <a:r>
                        <a:rPr lang="en-US" altLang="zh-CN" sz="2000"/>
                        <a:t>80</a:t>
                      </a:r>
                      <a:endParaRPr lang="en-US" altLang="zh-CN"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t>例</a:t>
            </a:r>
            <a:r>
              <a:rPr lang="en-US" altLang="zh-CN"/>
              <a:t>4    </a:t>
            </a:r>
            <a:r>
              <a:rPr lang="zh-CN" altLang="en-US"/>
              <a:t>某一般纳税人企业本月销项税额</a:t>
            </a:r>
            <a:r>
              <a:rPr lang="en-US" altLang="zh-CN"/>
              <a:t>100</a:t>
            </a:r>
            <a:r>
              <a:rPr lang="zh-CN" altLang="en-US"/>
              <a:t>万，进项</a:t>
            </a:r>
            <a:r>
              <a:rPr lang="en-US" altLang="zh-CN"/>
              <a:t>50</a:t>
            </a:r>
            <a:r>
              <a:rPr lang="zh-CN" altLang="en-US"/>
              <a:t>万，已预缴增值税</a:t>
            </a:r>
            <a:r>
              <a:rPr lang="en-US" altLang="zh-CN"/>
              <a:t>70</a:t>
            </a:r>
            <a:r>
              <a:rPr lang="zh-CN" altLang="en-US"/>
              <a:t>万元；</a:t>
            </a:r>
            <a:endParaRPr lang="zh-CN" altLang="en-US"/>
          </a:p>
          <a:p>
            <a:r>
              <a:rPr lang="zh-CN" altLang="en-US"/>
              <a:t>会计处理为：</a:t>
            </a:r>
            <a:endParaRPr lang="zh-CN" altLang="en-US"/>
          </a:p>
          <a:p>
            <a:r>
              <a:rPr lang="en-US" altLang="zh-CN"/>
              <a:t>1</a:t>
            </a:r>
            <a:r>
              <a:rPr lang="zh-CN" altLang="en-US"/>
              <a:t>、预交增值税</a:t>
            </a:r>
            <a:endParaRPr lang="zh-CN" altLang="en-US"/>
          </a:p>
          <a:p>
            <a:r>
              <a:rPr lang="zh-CN" altLang="en-US"/>
              <a:t>借：应交税费</a:t>
            </a:r>
            <a:r>
              <a:rPr lang="en-US" altLang="zh-CN"/>
              <a:t>-</a:t>
            </a:r>
            <a:r>
              <a:rPr lang="zh-CN" altLang="en-US"/>
              <a:t>应交增值税（已交税金）</a:t>
            </a:r>
            <a:r>
              <a:rPr lang="en-US" altLang="zh-CN"/>
              <a:t>70</a:t>
            </a:r>
            <a:endParaRPr lang="en-US" altLang="zh-CN"/>
          </a:p>
          <a:p>
            <a:r>
              <a:rPr lang="en-US" altLang="zh-CN"/>
              <a:t>   </a:t>
            </a:r>
            <a:r>
              <a:rPr lang="zh-CN" altLang="en-US"/>
              <a:t>贷：银行存款                                              </a:t>
            </a:r>
            <a:r>
              <a:rPr lang="en-US" altLang="zh-CN"/>
              <a:t>70</a:t>
            </a:r>
            <a:endParaRPr lang="en-US" altLang="zh-CN"/>
          </a:p>
          <a:p>
            <a:r>
              <a:rPr lang="en-US" altLang="zh-CN"/>
              <a:t>2</a:t>
            </a:r>
            <a:r>
              <a:rPr lang="zh-CN" altLang="en-US"/>
              <a:t>、企业应交增值税</a:t>
            </a:r>
            <a:r>
              <a:rPr lang="en-US" altLang="zh-CN"/>
              <a:t>=100-50=50</a:t>
            </a:r>
            <a:r>
              <a:rPr lang="zh-CN" altLang="en-US"/>
              <a:t>万，</a:t>
            </a:r>
            <a:r>
              <a:rPr lang="zh-CN" altLang="en-US">
                <a:sym typeface="+mn-ea"/>
              </a:rPr>
              <a:t>已预缴增值税</a:t>
            </a:r>
            <a:r>
              <a:rPr lang="en-US" altLang="zh-CN">
                <a:sym typeface="+mn-ea"/>
              </a:rPr>
              <a:t>70</a:t>
            </a:r>
            <a:r>
              <a:rPr lang="zh-CN" altLang="en-US">
                <a:sym typeface="+mn-ea"/>
              </a:rPr>
              <a:t>万元，企业本月多交增值税</a:t>
            </a:r>
            <a:r>
              <a:rPr lang="en-US" altLang="zh-CN">
                <a:sym typeface="+mn-ea"/>
              </a:rPr>
              <a:t>=50-70=-20</a:t>
            </a:r>
            <a:r>
              <a:rPr lang="zh-CN" altLang="en-US">
                <a:sym typeface="+mn-ea"/>
              </a:rPr>
              <a:t>万元；</a:t>
            </a:r>
            <a:endParaRPr lang="zh-CN" altLang="en-US">
              <a:sym typeface="+mn-ea"/>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t>借：</a:t>
            </a:r>
            <a:r>
              <a:rPr lang="zh-CN" altLang="en-US">
                <a:sym typeface="+mn-ea"/>
              </a:rPr>
              <a:t>应交税费</a:t>
            </a:r>
            <a:r>
              <a:rPr lang="en-US" altLang="zh-CN">
                <a:sym typeface="+mn-ea"/>
              </a:rPr>
              <a:t>-</a:t>
            </a:r>
            <a:r>
              <a:rPr lang="zh-CN" altLang="en-US">
                <a:sym typeface="+mn-ea"/>
              </a:rPr>
              <a:t>未交增值税    </a:t>
            </a:r>
            <a:r>
              <a:rPr lang="en-US" altLang="zh-CN">
                <a:sym typeface="+mn-ea"/>
              </a:rPr>
              <a:t>20</a:t>
            </a:r>
            <a:endParaRPr lang="en-US" altLang="zh-CN">
              <a:sym typeface="+mn-ea"/>
            </a:endParaRPr>
          </a:p>
          <a:p>
            <a:r>
              <a:rPr lang="en-US" altLang="zh-CN">
                <a:sym typeface="+mn-ea"/>
              </a:rPr>
              <a:t>     </a:t>
            </a:r>
            <a:r>
              <a:rPr lang="zh-CN" altLang="en-US">
                <a:sym typeface="+mn-ea"/>
              </a:rPr>
              <a:t>贷：应交税费</a:t>
            </a:r>
            <a:r>
              <a:rPr lang="en-US" altLang="zh-CN">
                <a:sym typeface="+mn-ea"/>
              </a:rPr>
              <a:t>-</a:t>
            </a:r>
            <a:r>
              <a:rPr lang="zh-CN" altLang="en-US">
                <a:sym typeface="+mn-ea"/>
              </a:rPr>
              <a:t>应交增值税（转出多交增值税）  </a:t>
            </a:r>
            <a:r>
              <a:rPr lang="en-US" altLang="zh-CN">
                <a:sym typeface="+mn-ea"/>
              </a:rPr>
              <a:t>20</a:t>
            </a:r>
            <a:endParaRPr lang="en-US" altLang="zh-CN">
              <a:sym typeface="+mn-ea"/>
            </a:endParaRPr>
          </a:p>
          <a:p>
            <a:r>
              <a:rPr lang="en-US" altLang="zh-CN">
                <a:sym typeface="+mn-ea"/>
              </a:rPr>
              <a:t>  </a:t>
            </a:r>
            <a:r>
              <a:rPr lang="zh-CN" altLang="en-US">
                <a:sym typeface="+mn-ea"/>
              </a:rPr>
              <a:t>本月多交的增值税税款</a:t>
            </a:r>
            <a:r>
              <a:rPr lang="en-US" altLang="zh-CN">
                <a:sym typeface="+mn-ea"/>
              </a:rPr>
              <a:t>20</a:t>
            </a:r>
            <a:r>
              <a:rPr lang="zh-CN" altLang="en-US">
                <a:sym typeface="+mn-ea"/>
              </a:rPr>
              <a:t>万元，可在下月抵减应交数；</a:t>
            </a:r>
            <a:endParaRPr lang="zh-CN" altLang="en-US">
              <a:sym typeface="+mn-ea"/>
            </a:endParaRPr>
          </a:p>
          <a:p>
            <a:endParaRPr lang="zh-CN" altLang="en-US">
              <a:sym typeface="+mn-ea"/>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（三）</a:t>
            </a:r>
            <a:r>
              <a:rPr lang="en-US" altLang="zh-CN"/>
              <a:t>“</a:t>
            </a:r>
            <a:r>
              <a:rPr lang="zh-CN" altLang="en-US"/>
              <a:t>应交税金</a:t>
            </a:r>
            <a:r>
              <a:rPr lang="en-US" altLang="zh-CN"/>
              <a:t>-</a:t>
            </a:r>
            <a:r>
              <a:rPr lang="zh-CN" altLang="en-US"/>
              <a:t>增值税检查调整</a:t>
            </a:r>
            <a:r>
              <a:rPr lang="en-US" altLang="zh-CN"/>
              <a:t>”</a:t>
            </a:r>
            <a:r>
              <a:rPr lang="zh-CN" altLang="en-US"/>
              <a:t>科目核算</a:t>
            </a:r>
            <a:endParaRPr lang="zh-CN" altLang="en-US"/>
          </a:p>
          <a:p>
            <a:r>
              <a:rPr lang="zh-CN" altLang="en-US"/>
              <a:t>对于税务机关检查后发现的增值税问题，应设立</a:t>
            </a:r>
            <a:r>
              <a:rPr lang="en-US" altLang="zh-CN"/>
              <a:t>“</a:t>
            </a:r>
            <a:r>
              <a:rPr lang="zh-CN" altLang="en-US"/>
              <a:t>应交税费</a:t>
            </a:r>
            <a:r>
              <a:rPr lang="en-US" altLang="zh-CN"/>
              <a:t>-</a:t>
            </a:r>
            <a:r>
              <a:rPr lang="zh-CN" altLang="en-US"/>
              <a:t>增值税检查调整</a:t>
            </a:r>
            <a:r>
              <a:rPr lang="en-US" altLang="zh-CN"/>
              <a:t>”</a:t>
            </a:r>
            <a:r>
              <a:rPr lang="zh-CN" altLang="en-US"/>
              <a:t>专门账户进行核算；作为检查调整的过渡账户，按税务机关的处理意见进行调整，这样做可以将日常税务会计核算与纳税检查会计核算从账户中分开，比较直观地反映核算期内的进项、销项金额和检查查补的有关税额。对于企业自查、委托税务代理机构进行纳税审查时，发现的增值税问题，可以直接通过增值税明细科目进行调整；</a:t>
            </a:r>
            <a:endParaRPr lang="zh-CN" altLang="en-US"/>
          </a:p>
          <a:p>
            <a:endParaRPr lang="zh-CN"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lnSpcReduction="10000"/>
          </a:bodyPr>
          <a:p>
            <a:r>
              <a:rPr lang="en-US" altLang="zh-CN"/>
              <a:t>(</a:t>
            </a:r>
            <a:r>
              <a:rPr lang="zh-CN" altLang="en-US"/>
              <a:t>一）应交税费</a:t>
            </a:r>
            <a:r>
              <a:rPr lang="en-US" altLang="zh-CN"/>
              <a:t>-</a:t>
            </a:r>
            <a:r>
              <a:rPr lang="zh-CN" altLang="en-US"/>
              <a:t>增值税检查调整账户核算</a:t>
            </a:r>
            <a:endParaRPr lang="zh-CN" altLang="en-US"/>
          </a:p>
          <a:p>
            <a:endParaRPr lang="en-US" altLang="zh-CN"/>
          </a:p>
          <a:p>
            <a:endParaRPr lang="en-US" altLang="zh-CN"/>
          </a:p>
          <a:p>
            <a:endParaRPr lang="en-US" altLang="zh-CN"/>
          </a:p>
          <a:p>
            <a:endParaRPr lang="en-US" altLang="zh-CN"/>
          </a:p>
          <a:p>
            <a:endParaRPr lang="en-US" altLang="zh-CN"/>
          </a:p>
          <a:p>
            <a:r>
              <a:rPr lang="zh-CN" altLang="en-US"/>
              <a:t>全部调整事项完成后，结出本账户的余额，余额可以在借方，也可以在贷方；</a:t>
            </a:r>
            <a:r>
              <a:rPr lang="zh-CN" altLang="en-US">
                <a:sym typeface="+mn-ea"/>
              </a:rPr>
              <a:t>应交税费</a:t>
            </a:r>
            <a:r>
              <a:rPr lang="en-US" altLang="zh-CN">
                <a:sym typeface="+mn-ea"/>
              </a:rPr>
              <a:t>-</a:t>
            </a:r>
            <a:r>
              <a:rPr lang="zh-CN" altLang="en-US">
                <a:sym typeface="+mn-ea"/>
              </a:rPr>
              <a:t>增值税检查调整账户余额和</a:t>
            </a:r>
            <a:r>
              <a:rPr lang="en-US" altLang="zh-CN">
                <a:sym typeface="+mn-ea"/>
              </a:rPr>
              <a:t>“</a:t>
            </a:r>
            <a:r>
              <a:rPr lang="zh-CN" altLang="en-US">
                <a:sym typeface="+mn-ea"/>
              </a:rPr>
              <a:t>应交税费</a:t>
            </a:r>
            <a:r>
              <a:rPr lang="en-US" altLang="zh-CN">
                <a:sym typeface="+mn-ea"/>
              </a:rPr>
              <a:t>-</a:t>
            </a:r>
            <a:r>
              <a:rPr lang="zh-CN" altLang="en-US">
                <a:sym typeface="+mn-ea"/>
              </a:rPr>
              <a:t>应交增值税</a:t>
            </a:r>
            <a:r>
              <a:rPr lang="en-US" altLang="zh-CN">
                <a:sym typeface="+mn-ea"/>
              </a:rPr>
              <a:t>”</a:t>
            </a:r>
            <a:r>
              <a:rPr lang="zh-CN" altLang="en-US">
                <a:sym typeface="+mn-ea"/>
              </a:rPr>
              <a:t>余额相比较后，做相应的处理；</a:t>
            </a:r>
            <a:endParaRPr lang="zh-CN" altLang="en-US">
              <a:sym typeface="+mn-ea"/>
            </a:endParaRPr>
          </a:p>
        </p:txBody>
      </p:sp>
      <p:graphicFrame>
        <p:nvGraphicFramePr>
          <p:cNvPr id="4" name="表格 3"/>
          <p:cNvGraphicFramePr/>
          <p:nvPr/>
        </p:nvGraphicFramePr>
        <p:xfrm>
          <a:off x="1828800" y="2476500"/>
          <a:ext cx="8533765" cy="1905000"/>
        </p:xfrm>
        <a:graphic>
          <a:graphicData uri="http://schemas.openxmlformats.org/drawingml/2006/table">
            <a:tbl>
              <a:tblPr firstRow="1" bandRow="1">
                <a:tableStyleId>{5C22544A-7EE6-4342-B048-85BDC9FD1C3A}</a:tableStyleId>
              </a:tblPr>
              <a:tblGrid>
                <a:gridCol w="4266565"/>
                <a:gridCol w="4266565"/>
              </a:tblGrid>
              <a:tr h="381000">
                <a:tc>
                  <a:txBody>
                    <a:bodyPr/>
                    <a:p>
                      <a:pPr algn="ctr">
                        <a:buNone/>
                      </a:pPr>
                      <a:r>
                        <a:rPr lang="zh-CN" altLang="en-US"/>
                        <a:t>借方</a:t>
                      </a:r>
                      <a:endParaRPr lang="zh-CN" altLang="en-US"/>
                    </a:p>
                  </a:txBody>
                  <a:tcPr/>
                </a:tc>
                <a:tc>
                  <a:txBody>
                    <a:bodyPr/>
                    <a:p>
                      <a:pPr algn="ctr">
                        <a:buNone/>
                      </a:pPr>
                      <a:r>
                        <a:rPr lang="zh-CN" altLang="en-US"/>
                        <a:t>贷方</a:t>
                      </a:r>
                      <a:endParaRPr lang="zh-CN" altLang="en-US"/>
                    </a:p>
                  </a:txBody>
                  <a:tcPr/>
                </a:tc>
              </a:tr>
              <a:tr h="381000">
                <a:tc>
                  <a:txBody>
                    <a:bodyPr/>
                    <a:p>
                      <a:pPr algn="ctr">
                        <a:buNone/>
                      </a:pPr>
                      <a:r>
                        <a:rPr lang="zh-CN" altLang="en-US"/>
                        <a:t>检查调减的销项税额</a:t>
                      </a:r>
                      <a:endParaRPr lang="zh-CN" altLang="en-US"/>
                    </a:p>
                  </a:txBody>
                  <a:tcPr/>
                </a:tc>
                <a:tc>
                  <a:txBody>
                    <a:bodyPr/>
                    <a:p>
                      <a:pPr algn="ctr">
                        <a:buNone/>
                      </a:pPr>
                      <a:r>
                        <a:rPr lang="zh-CN" altLang="en-US"/>
                        <a:t>检查调增的销项税额</a:t>
                      </a:r>
                      <a:endParaRPr lang="zh-CN" altLang="en-US"/>
                    </a:p>
                  </a:txBody>
                  <a:tcPr/>
                </a:tc>
              </a:tr>
              <a:tr h="381000">
                <a:tc>
                  <a:txBody>
                    <a:bodyPr/>
                    <a:p>
                      <a:pPr algn="ctr">
                        <a:buNone/>
                      </a:pPr>
                      <a:r>
                        <a:rPr lang="zh-CN" altLang="en-US"/>
                        <a:t>检查调增的进项税额</a:t>
                      </a:r>
                      <a:endParaRPr lang="zh-CN" altLang="en-US"/>
                    </a:p>
                  </a:txBody>
                  <a:tcPr/>
                </a:tc>
                <a:tc>
                  <a:txBody>
                    <a:bodyPr/>
                    <a:p>
                      <a:pPr algn="ctr">
                        <a:buNone/>
                      </a:pPr>
                      <a:r>
                        <a:rPr lang="zh-CN" altLang="en-US"/>
                        <a:t>检查调减的进项税额</a:t>
                      </a:r>
                      <a:endParaRPr lang="zh-CN" altLang="en-US"/>
                    </a:p>
                  </a:txBody>
                  <a:tcPr/>
                </a:tc>
              </a:tr>
              <a:tr h="381000">
                <a:tc>
                  <a:txBody>
                    <a:bodyPr/>
                    <a:p>
                      <a:pPr algn="ctr">
                        <a:buNone/>
                      </a:pPr>
                      <a:endParaRPr lang="zh-CN" altLang="en-US"/>
                    </a:p>
                  </a:txBody>
                  <a:tcPr/>
                </a:tc>
                <a:tc>
                  <a:txBody>
                    <a:bodyPr/>
                    <a:p>
                      <a:pPr algn="ctr">
                        <a:buNone/>
                      </a:pPr>
                      <a:r>
                        <a:rPr lang="zh-CN" altLang="en-US"/>
                        <a:t>检查调增的进项税务转出</a:t>
                      </a:r>
                      <a:endParaRPr lang="zh-CN" altLang="en-US"/>
                    </a:p>
                  </a:txBody>
                  <a:tcPr/>
                </a:tc>
              </a:tr>
              <a:tr h="381000">
                <a:tc>
                  <a:txBody>
                    <a:bodyPr/>
                    <a:p>
                      <a:pPr algn="ctr">
                        <a:buNone/>
                      </a:pPr>
                      <a:endParaRPr lang="zh-CN" altLang="en-US"/>
                    </a:p>
                  </a:txBody>
                  <a:tcPr/>
                </a:tc>
                <a:tc>
                  <a:txBody>
                    <a:bodyPr/>
                    <a:p>
                      <a:pPr algn="ctr">
                        <a:buNone/>
                      </a:pPr>
                      <a:r>
                        <a:rPr lang="zh-CN" altLang="en-US"/>
                        <a:t>检查调增的小规模纳税企业应交的增值税税额</a:t>
                      </a:r>
                      <a:endParaRPr lang="zh-CN" altLang="en-US"/>
                    </a:p>
                  </a:txBody>
                  <a:tcPr/>
                </a:tc>
              </a:tr>
            </a:tbl>
          </a:graphicData>
        </a:graphic>
      </p:graphicFrame>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t>（二）年终结账前，增值税检查调整；</a:t>
            </a:r>
            <a:endParaRPr lang="zh-CN" altLang="en-US"/>
          </a:p>
          <a:p>
            <a:r>
              <a:rPr lang="zh-CN" altLang="en-US"/>
              <a:t>对于企业年终结账前，经税务机关检查后应调整的当期增值税税款，可以利用</a:t>
            </a:r>
            <a:r>
              <a:rPr lang="en-US" altLang="zh-CN"/>
              <a:t>“</a:t>
            </a:r>
            <a:r>
              <a:rPr lang="zh-CN" altLang="en-US"/>
              <a:t>应交税费</a:t>
            </a:r>
            <a:r>
              <a:rPr lang="en-US" altLang="zh-CN"/>
              <a:t>-</a:t>
            </a:r>
            <a:r>
              <a:rPr lang="zh-CN" altLang="en-US"/>
              <a:t>增值税检查调整</a:t>
            </a:r>
            <a:r>
              <a:rPr lang="en-US" altLang="zh-CN"/>
              <a:t>”</a:t>
            </a:r>
            <a:r>
              <a:rPr lang="zh-CN" altLang="en-US"/>
              <a:t>专户，直接调整损益类或其他会计科目。</a:t>
            </a:r>
            <a:endParaRPr lang="zh-CN" altLang="en-US"/>
          </a:p>
          <a:p>
            <a:r>
              <a:rPr lang="en-US" altLang="zh-CN"/>
              <a:t>1</a:t>
            </a:r>
            <a:r>
              <a:rPr lang="zh-CN" altLang="en-US"/>
              <a:t>、销项税额的调整</a:t>
            </a:r>
            <a:endParaRPr lang="zh-CN" altLang="en-US"/>
          </a:p>
          <a:p>
            <a:r>
              <a:rPr lang="zh-CN" altLang="en-US"/>
              <a:t>（</a:t>
            </a:r>
            <a:r>
              <a:rPr lang="en-US" altLang="zh-CN"/>
              <a:t>1</a:t>
            </a:r>
            <a:r>
              <a:rPr lang="zh-CN" altLang="en-US"/>
              <a:t>）少计或不计收入的账务调整；主要包括由价外费用、销售价格明显偏低且不具有合理商业目的、未按规定冲红票、已实现收入未计收入等经济事项形成的会计处理上少计或不计收入，达到少计销项税额的目的；</a:t>
            </a:r>
            <a:endParaRPr lang="zh-CN" altLang="en-US"/>
          </a:p>
          <a:p>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a:t>借：银行存款、应收账款等</a:t>
            </a:r>
            <a:endParaRPr lang="zh-CN" altLang="en-US"/>
          </a:p>
          <a:p>
            <a:r>
              <a:rPr lang="zh-CN" altLang="en-US"/>
              <a:t>贷：主营业务收入、其他业务收入</a:t>
            </a:r>
            <a:endParaRPr lang="zh-CN" altLang="en-US"/>
          </a:p>
          <a:p>
            <a:r>
              <a:rPr lang="zh-CN" altLang="en-US"/>
              <a:t>贷：应交税费</a:t>
            </a:r>
            <a:r>
              <a:rPr lang="en-US" altLang="zh-CN"/>
              <a:t>-</a:t>
            </a:r>
            <a:r>
              <a:rPr lang="zh-CN" altLang="en-US"/>
              <a:t>增值税检查调整</a:t>
            </a:r>
            <a:endParaRPr lang="zh-CN" altLang="en-US"/>
          </a:p>
          <a:p>
            <a:r>
              <a:rPr lang="zh-CN" altLang="en-US"/>
              <a:t>同时，结转相应的成本；</a:t>
            </a:r>
            <a:endParaRPr lang="zh-CN" altLang="en-US"/>
          </a:p>
          <a:p>
            <a:r>
              <a:rPr lang="zh-CN" altLang="en-US"/>
              <a:t>（</a:t>
            </a:r>
            <a:r>
              <a:rPr lang="en-US" altLang="zh-CN"/>
              <a:t>2</a:t>
            </a:r>
            <a:r>
              <a:rPr lang="zh-CN" altLang="en-US"/>
              <a:t>）视同销售行为未计销项的账务处理</a:t>
            </a:r>
            <a:endParaRPr lang="zh-CN" altLang="en-US"/>
          </a:p>
          <a:p>
            <a:r>
              <a:rPr lang="zh-CN" altLang="en-US"/>
              <a:t>第十四条 下列情形视同销售服务、无形资产或者不动产：</a:t>
            </a:r>
            <a:endParaRPr lang="zh-CN" altLang="en-US"/>
          </a:p>
          <a:p>
            <a:r>
              <a:rPr lang="zh-CN" altLang="en-US"/>
              <a:t>（一）单位或者个体工商户向其他单位或者个人无偿提供服务，但用于公益事业或者以社会公众为对象的除外。</a:t>
            </a:r>
            <a:endParaRPr lang="zh-CN" altLang="en-US"/>
          </a:p>
          <a:p>
            <a:r>
              <a:rPr lang="zh-CN" altLang="en-US"/>
              <a:t>（二）单位或者个人向其他单位或者个人无偿转让无形资产或者不动产，但用于公益事业或者以社会公众为对象的除外。</a:t>
            </a:r>
            <a:endParaRPr lang="zh-CN" altLang="en-US"/>
          </a:p>
          <a:p>
            <a:r>
              <a:rPr lang="zh-CN" altLang="en-US"/>
              <a:t>（三）财政部和国家税务总局规定的其他情形。</a:t>
            </a:r>
            <a:endParaRPr lang="zh-CN" altLang="en-US"/>
          </a:p>
          <a:p>
            <a:endParaRPr lang="zh-CN" altLang="en-US"/>
          </a:p>
          <a:p>
            <a:endParaRPr lang="zh-CN" alt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t>第四十四条 纳税人发生应税行为价格明显偏低或者偏高且不具有合理商业目的的，或者发生本办法第十四条所列行为而无销售额的，主管税务机关有权按照下列顺序确定销售额；</a:t>
            </a:r>
            <a:endParaRPr lang="zh-CN" altLang="en-US"/>
          </a:p>
          <a:p>
            <a:r>
              <a:rPr lang="zh-CN" altLang="en-US"/>
              <a:t>借：应收账款、营业外支出等</a:t>
            </a:r>
            <a:endParaRPr lang="zh-CN" altLang="en-US"/>
          </a:p>
          <a:p>
            <a:r>
              <a:rPr lang="zh-CN" altLang="en-US"/>
              <a:t>贷：应交税费</a:t>
            </a:r>
            <a:r>
              <a:rPr lang="en-US" altLang="zh-CN"/>
              <a:t>-</a:t>
            </a:r>
            <a:r>
              <a:rPr lang="zh-CN" altLang="en-US"/>
              <a:t>增值税检查调整</a:t>
            </a:r>
            <a:endParaRPr lang="zh-CN" altLang="en-US"/>
          </a:p>
          <a:p>
            <a:r>
              <a:rPr lang="zh-CN" altLang="en-US"/>
              <a:t>（</a:t>
            </a:r>
            <a:r>
              <a:rPr lang="en-US" altLang="zh-CN"/>
              <a:t>3</a:t>
            </a:r>
            <a:r>
              <a:rPr lang="zh-CN" altLang="en-US"/>
              <a:t>）由于税率适用错误少计销项的调整</a:t>
            </a:r>
            <a:endParaRPr lang="zh-CN" altLang="en-US"/>
          </a:p>
          <a:p>
            <a:r>
              <a:rPr lang="zh-CN" altLang="en-US"/>
              <a:t>纳税人兼营销售货物、劳务、服务、无形资产或者不动产，适用不同税率或者征收率的，应当分别核算适用不同税率或者征收率的销售额；未分别核算的，从高适用税率。</a:t>
            </a:r>
            <a:endParaRPr lang="zh-CN" altLang="en-US"/>
          </a:p>
          <a:p>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fontScale="80000"/>
          </a:bodyPr>
          <a:p>
            <a:r>
              <a:rPr lang="zh-CN" altLang="en-US">
                <a:sym typeface="+mn-ea"/>
              </a:rPr>
              <a:t>借：应收账款等</a:t>
            </a:r>
            <a:endParaRPr lang="zh-CN" altLang="en-US"/>
          </a:p>
          <a:p>
            <a:r>
              <a:rPr lang="zh-CN" altLang="en-US">
                <a:sym typeface="+mn-ea"/>
              </a:rPr>
              <a:t>贷：应交税费</a:t>
            </a:r>
            <a:r>
              <a:rPr lang="en-US" altLang="zh-CN">
                <a:sym typeface="+mn-ea"/>
              </a:rPr>
              <a:t>-</a:t>
            </a:r>
            <a:r>
              <a:rPr lang="zh-CN" altLang="en-US">
                <a:sym typeface="+mn-ea"/>
              </a:rPr>
              <a:t>增值税检查调整；</a:t>
            </a:r>
            <a:endParaRPr lang="zh-CN" altLang="en-US"/>
          </a:p>
          <a:p>
            <a:r>
              <a:rPr lang="en-US" altLang="zh-CN"/>
              <a:t>2</a:t>
            </a:r>
            <a:r>
              <a:rPr lang="zh-CN" altLang="en-US"/>
              <a:t>、进项税额调整</a:t>
            </a:r>
            <a:endParaRPr lang="zh-CN" altLang="en-US"/>
          </a:p>
          <a:p>
            <a:r>
              <a:rPr lang="zh-CN" altLang="en-US"/>
              <a:t>（</a:t>
            </a:r>
            <a:r>
              <a:rPr lang="en-US" altLang="zh-CN"/>
              <a:t>1</a:t>
            </a:r>
            <a:r>
              <a:rPr lang="zh-CN" altLang="en-US"/>
              <a:t>）擅自扩大增值税的抵扣行为调整</a:t>
            </a:r>
            <a:endParaRPr lang="zh-CN" altLang="en-US"/>
          </a:p>
          <a:p>
            <a:r>
              <a:rPr lang="zh-CN" altLang="en-US"/>
              <a:t>用于简易计税方法计税项目、免征增值税项目、集体福利或者个人消费的购进货物、加工修理修配劳务、服务、无形资产和不动产。其中涉及的固定资产、无形资产、不动产，仅指专用于上述项目的固定资产、无形资产（不包括其他权益性无形资产）、不动产。纳税人的交际应酬消费属于个人消费。</a:t>
            </a:r>
            <a:endParaRPr lang="zh-CN" altLang="en-US"/>
          </a:p>
          <a:p>
            <a:r>
              <a:rPr lang="zh-CN" altLang="en-US"/>
              <a:t>非正常损失的购进货物，以及相关的加工修理修配劳务和交通运输服务。</a:t>
            </a:r>
            <a:endParaRPr lang="zh-CN" altLang="en-US"/>
          </a:p>
          <a:p>
            <a:r>
              <a:rPr lang="zh-CN" altLang="en-US"/>
              <a:t>非正常损失的在产品、产成品所耗用的购进货物（不包括固定资产）、加工修理修配劳务和交通运输服务。</a:t>
            </a:r>
            <a:endParaRPr lang="zh-CN" altLang="en-US"/>
          </a:p>
          <a:p>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sym typeface="+mn-ea"/>
              </a:rPr>
              <a:t>非正常损失的不动产，以及该不动产所耗用的购进货物、设计服务和建筑服务。</a:t>
            </a:r>
            <a:endParaRPr lang="zh-CN" altLang="en-US"/>
          </a:p>
          <a:p>
            <a:r>
              <a:rPr lang="zh-CN" altLang="en-US">
                <a:sym typeface="+mn-ea"/>
              </a:rPr>
              <a:t>非正常损失的不动产在建工程所耗用的购进货物、设计服务和建筑服务。纳税人新建、改建、扩建、修缮、装饰不动产，均属于不动产在建工程。</a:t>
            </a:r>
            <a:endParaRPr lang="zh-CN" altLang="en-US"/>
          </a:p>
          <a:p>
            <a:r>
              <a:rPr lang="zh-CN" altLang="en-US">
                <a:sym typeface="+mn-ea"/>
              </a:rPr>
              <a:t>购进的旅客运输服务、贷款服务、餐饮服务、居民日常服务和娱乐服务。</a:t>
            </a:r>
            <a:endParaRPr lang="zh-CN" altLang="en-US"/>
          </a:p>
          <a:p>
            <a:r>
              <a:rPr lang="zh-CN" altLang="en-US">
                <a:sym typeface="+mn-ea"/>
              </a:rPr>
              <a:t>财政部和国家税务总局规定的其他情形。</a:t>
            </a:r>
            <a:endParaRPr lang="zh-CN" altLang="en-US"/>
          </a:p>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a:xfrm>
            <a:off x="853440" y="1810385"/>
            <a:ext cx="10515600" cy="4351338"/>
          </a:xfrm>
        </p:spPr>
        <p:txBody>
          <a:bodyPr/>
          <a:p>
            <a:r>
              <a:rPr lang="en-US" altLang="zh-CN"/>
              <a:t>    </a:t>
            </a:r>
            <a:r>
              <a:rPr lang="zh-CN" altLang="en-US"/>
              <a:t>纳税人应当向主管税务机关填报申请表，并提供下列资料:1.《税务登记证》副本；2.财务负责人和办税人员的身份证明及其复印件；3.会计人员的从业资格证明或者与中介机构签订的代理记账协议及其复印件；4.经营场所产权证明或者租赁协议，或者其他可使用场地证明及其复印件；5.国家税务总局规定的其他有关资料。</a:t>
            </a:r>
            <a:endParaRPr lang="zh-CN" altLang="en-US"/>
          </a:p>
          <a:p>
            <a:r>
              <a:rPr lang="zh-CN" altLang="en-US"/>
              <a:t>     纳税人自认定机关认定为一般纳税人的次月起（新开业纳税人自主管税务机关受理申请的当月起），按照《中华人民共和国增值税暂行条例》第四条的规定计算应纳税额，并按照规定领购、使用增值税专用发票。</a:t>
            </a:r>
            <a:endParaRPr lang="zh-CN" altLang="en-US"/>
          </a:p>
          <a:p>
            <a:endParaRPr lang="zh-CN" altLang="en-US"/>
          </a:p>
          <a:p>
            <a:endParaRPr lang="zh-CN" altLang="en-US"/>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t>借：在建工程、应付福利费、待处理财产损溢</a:t>
            </a:r>
            <a:endParaRPr lang="zh-CN" altLang="en-US"/>
          </a:p>
          <a:p>
            <a:r>
              <a:rPr lang="zh-CN" altLang="en-US"/>
              <a:t>贷：应交税费</a:t>
            </a:r>
            <a:r>
              <a:rPr lang="en-US" altLang="zh-CN"/>
              <a:t>-</a:t>
            </a:r>
            <a:r>
              <a:rPr lang="zh-CN" altLang="en-US"/>
              <a:t>增值税检查调整</a:t>
            </a:r>
            <a:endParaRPr lang="zh-CN" altLang="en-US"/>
          </a:p>
          <a:p>
            <a:r>
              <a:rPr lang="zh-CN" altLang="en-US"/>
              <a:t>（</a:t>
            </a:r>
            <a:r>
              <a:rPr lang="en-US" altLang="zh-CN"/>
              <a:t>2</a:t>
            </a:r>
            <a:r>
              <a:rPr lang="zh-CN" altLang="en-US"/>
              <a:t>）根据不合法的抵扣凭证进行的抵扣的账务处理</a:t>
            </a:r>
            <a:endParaRPr lang="zh-CN" altLang="en-US"/>
          </a:p>
          <a:p>
            <a:r>
              <a:rPr lang="zh-CN" altLang="en-US"/>
              <a:t>试点纳税人按照上述4－10款的规定从全部价款和价外费用中扣除的价款，应当取得符合法律、行政法规和国家税务总局规定的有效凭证。否则，不得扣除。</a:t>
            </a:r>
            <a:endParaRPr lang="zh-CN" altLang="en-US"/>
          </a:p>
          <a:p>
            <a:r>
              <a:rPr lang="zh-CN" altLang="en-US"/>
              <a:t>借：原材料、成本费用等</a:t>
            </a:r>
            <a:endParaRPr lang="zh-CN" altLang="en-US"/>
          </a:p>
          <a:p>
            <a:r>
              <a:rPr lang="zh-CN" altLang="en-US">
                <a:sym typeface="+mn-ea"/>
              </a:rPr>
              <a:t>贷：应交税费</a:t>
            </a:r>
            <a:r>
              <a:rPr lang="en-US" altLang="zh-CN">
                <a:sym typeface="+mn-ea"/>
              </a:rPr>
              <a:t>-</a:t>
            </a:r>
            <a:r>
              <a:rPr lang="zh-CN" altLang="en-US">
                <a:sym typeface="+mn-ea"/>
              </a:rPr>
              <a:t>增值税检查调整</a:t>
            </a:r>
            <a:endParaRPr lang="zh-CN" altLang="en-US"/>
          </a:p>
          <a:p>
            <a:endParaRPr lang="zh-CN" alt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t>（三）年终结账后增值税检查调整</a:t>
            </a:r>
            <a:endParaRPr lang="zh-CN" altLang="en-US"/>
          </a:p>
          <a:p>
            <a:r>
              <a:rPr lang="zh-CN" altLang="en-US"/>
              <a:t>在企业年终 结账后，税务机关对增值税进行检查调整，如果涉及损益类科目的，将查增、查减相抵后的应补增值税做如下处理：</a:t>
            </a:r>
            <a:endParaRPr lang="zh-CN" altLang="en-US"/>
          </a:p>
          <a:p>
            <a:r>
              <a:rPr lang="zh-CN" altLang="en-US"/>
              <a:t>借：相关科目</a:t>
            </a:r>
            <a:endParaRPr lang="zh-CN" altLang="en-US"/>
          </a:p>
          <a:p>
            <a:r>
              <a:rPr lang="zh-CN" altLang="en-US"/>
              <a:t>借：以前年度损益调整</a:t>
            </a:r>
            <a:endParaRPr lang="zh-CN" altLang="en-US"/>
          </a:p>
          <a:p>
            <a:r>
              <a:rPr lang="zh-CN" altLang="en-US"/>
              <a:t>贷：应交税费</a:t>
            </a:r>
            <a:r>
              <a:rPr lang="en-US" altLang="zh-CN"/>
              <a:t>-</a:t>
            </a:r>
            <a:r>
              <a:rPr lang="zh-CN" altLang="en-US"/>
              <a:t>增值税检查调整</a:t>
            </a:r>
            <a:endParaRPr lang="zh-CN" altLang="en-US"/>
          </a:p>
          <a:p>
            <a:r>
              <a:rPr lang="zh-CN" altLang="en-US"/>
              <a:t>（四）应交税费</a:t>
            </a:r>
            <a:r>
              <a:rPr lang="en-US" altLang="zh-CN"/>
              <a:t>-</a:t>
            </a:r>
            <a:r>
              <a:rPr lang="zh-CN" altLang="en-US"/>
              <a:t>增值税检查调整账户余额的结转处理</a:t>
            </a:r>
            <a:endParaRPr lang="zh-CN" altLang="en-US"/>
          </a:p>
          <a:p>
            <a:r>
              <a:rPr lang="en-US" altLang="zh-CN"/>
              <a:t>1</a:t>
            </a:r>
            <a:r>
              <a:rPr lang="zh-CN" altLang="en-US"/>
              <a:t>、应交税费</a:t>
            </a:r>
            <a:r>
              <a:rPr lang="en-US" altLang="zh-CN"/>
              <a:t>-</a:t>
            </a:r>
            <a:r>
              <a:rPr lang="zh-CN" altLang="en-US"/>
              <a:t>应交增值税账户借方余额，</a:t>
            </a:r>
            <a:r>
              <a:rPr lang="zh-CN" altLang="en-US">
                <a:sym typeface="+mn-ea"/>
              </a:rPr>
              <a:t>增值税检查调整借方余额；例 增值税、调整账户借方余额分别为 </a:t>
            </a:r>
            <a:r>
              <a:rPr lang="en-US" altLang="zh-CN">
                <a:sym typeface="+mn-ea"/>
              </a:rPr>
              <a:t>20</a:t>
            </a:r>
            <a:r>
              <a:rPr lang="zh-CN" altLang="en-US">
                <a:sym typeface="+mn-ea"/>
              </a:rPr>
              <a:t>、</a:t>
            </a:r>
            <a:r>
              <a:rPr lang="en-US" altLang="zh-CN">
                <a:sym typeface="+mn-ea"/>
              </a:rPr>
              <a:t>5</a:t>
            </a:r>
            <a:endParaRPr lang="en-US" altLang="zh-CN">
              <a:sym typeface="+mn-ea"/>
            </a:endParaRPr>
          </a:p>
          <a:p>
            <a:endParaRPr lang="zh-CN" alt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借：应交税费</a:t>
            </a:r>
            <a:r>
              <a:rPr lang="en-US" altLang="zh-CN"/>
              <a:t>-</a:t>
            </a:r>
            <a:r>
              <a:rPr lang="zh-CN" altLang="en-US"/>
              <a:t>未交增值税  </a:t>
            </a:r>
            <a:r>
              <a:rPr lang="en-US" altLang="zh-CN"/>
              <a:t>5</a:t>
            </a:r>
            <a:endParaRPr lang="en-US" altLang="zh-CN"/>
          </a:p>
          <a:p>
            <a:r>
              <a:rPr lang="zh-CN" altLang="en-US"/>
              <a:t>贷：应交税费</a:t>
            </a:r>
            <a:r>
              <a:rPr lang="en-US" altLang="zh-CN"/>
              <a:t>-</a:t>
            </a:r>
            <a:r>
              <a:rPr lang="zh-CN" altLang="en-US"/>
              <a:t>增值税检查调整   </a:t>
            </a:r>
            <a:r>
              <a:rPr lang="en-US" altLang="zh-CN"/>
              <a:t>5</a:t>
            </a:r>
            <a:endParaRPr lang="en-US" altLang="zh-CN"/>
          </a:p>
          <a:p>
            <a:r>
              <a:rPr lang="en-US" altLang="zh-CN"/>
              <a:t>2</a:t>
            </a:r>
            <a:r>
              <a:rPr lang="zh-CN" altLang="en-US"/>
              <a:t>、</a:t>
            </a:r>
            <a:r>
              <a:rPr lang="zh-CN" altLang="en-US">
                <a:sym typeface="+mn-ea"/>
              </a:rPr>
              <a:t>应交税费</a:t>
            </a:r>
            <a:r>
              <a:rPr lang="en-US" altLang="zh-CN">
                <a:sym typeface="+mn-ea"/>
              </a:rPr>
              <a:t>-</a:t>
            </a:r>
            <a:r>
              <a:rPr lang="zh-CN" altLang="en-US">
                <a:sym typeface="+mn-ea"/>
              </a:rPr>
              <a:t>应交增值税账户借方余额，增值税检查调整贷方余额；</a:t>
            </a:r>
            <a:endParaRPr lang="zh-CN" altLang="en-US"/>
          </a:p>
          <a:p>
            <a:r>
              <a:rPr lang="zh-CN" altLang="en-US">
                <a:sym typeface="+mn-ea"/>
              </a:rPr>
              <a:t>  （</a:t>
            </a:r>
            <a:r>
              <a:rPr lang="en-US" altLang="zh-CN">
                <a:sym typeface="+mn-ea"/>
              </a:rPr>
              <a:t>1</a:t>
            </a:r>
            <a:r>
              <a:rPr lang="zh-CN" altLang="en-US">
                <a:sym typeface="+mn-ea"/>
              </a:rPr>
              <a:t>）增值税账户借方余额大于检查调整贷方余额；（例如借方余额</a:t>
            </a:r>
            <a:r>
              <a:rPr lang="en-US" altLang="zh-CN">
                <a:sym typeface="+mn-ea"/>
              </a:rPr>
              <a:t>50</a:t>
            </a:r>
            <a:r>
              <a:rPr lang="zh-CN" altLang="en-US">
                <a:sym typeface="+mn-ea"/>
              </a:rPr>
              <a:t>大于调整账户贷方余额</a:t>
            </a:r>
            <a:r>
              <a:rPr lang="en-US" altLang="zh-CN">
                <a:sym typeface="+mn-ea"/>
              </a:rPr>
              <a:t>20</a:t>
            </a:r>
            <a:r>
              <a:rPr lang="zh-CN" altLang="en-US">
                <a:sym typeface="+mn-ea"/>
              </a:rPr>
              <a:t>）</a:t>
            </a:r>
            <a:endParaRPr lang="zh-CN" altLang="en-US">
              <a:sym typeface="+mn-ea"/>
            </a:endParaRPr>
          </a:p>
          <a:p>
            <a:r>
              <a:rPr lang="zh-CN" altLang="en-US"/>
              <a:t>借：应交税费</a:t>
            </a:r>
            <a:r>
              <a:rPr lang="en-US" altLang="zh-CN"/>
              <a:t>-</a:t>
            </a:r>
            <a:r>
              <a:rPr lang="zh-CN" altLang="en-US"/>
              <a:t>未交增值税     </a:t>
            </a:r>
            <a:r>
              <a:rPr lang="en-US" altLang="zh-CN"/>
              <a:t>30</a:t>
            </a:r>
            <a:endParaRPr lang="en-US" altLang="zh-CN"/>
          </a:p>
          <a:p>
            <a:r>
              <a:rPr lang="zh-CN" altLang="en-US"/>
              <a:t>借：应交税费</a:t>
            </a:r>
            <a:r>
              <a:rPr lang="en-US" altLang="zh-CN"/>
              <a:t>-</a:t>
            </a:r>
            <a:r>
              <a:rPr lang="zh-CN" altLang="en-US"/>
              <a:t>增值税检查调整    </a:t>
            </a:r>
            <a:r>
              <a:rPr lang="en-US" altLang="zh-CN"/>
              <a:t>20</a:t>
            </a:r>
            <a:endParaRPr lang="en-US" altLang="zh-CN"/>
          </a:p>
          <a:p>
            <a:r>
              <a:rPr lang="zh-CN" altLang="en-US"/>
              <a:t>贷：应交税费</a:t>
            </a:r>
            <a:r>
              <a:rPr lang="en-US" altLang="zh-CN"/>
              <a:t>-</a:t>
            </a:r>
            <a:r>
              <a:rPr lang="zh-CN" altLang="en-US"/>
              <a:t>增值税（转出多交增值税）</a:t>
            </a:r>
            <a:r>
              <a:rPr lang="en-US" altLang="zh-CN"/>
              <a:t>50</a:t>
            </a:r>
            <a:endParaRPr lang="en-US" altLang="zh-CN"/>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sym typeface="+mn-ea"/>
              </a:rPr>
              <a:t>（</a:t>
            </a:r>
            <a:r>
              <a:rPr lang="en-US" altLang="zh-CN">
                <a:sym typeface="+mn-ea"/>
              </a:rPr>
              <a:t>2</a:t>
            </a:r>
            <a:r>
              <a:rPr lang="zh-CN" altLang="en-US">
                <a:sym typeface="+mn-ea"/>
              </a:rPr>
              <a:t>）增值税账户借方余额小于检查调整贷方余额；（例如增值税借方余额</a:t>
            </a:r>
            <a:r>
              <a:rPr lang="en-US" altLang="zh-CN">
                <a:sym typeface="+mn-ea"/>
              </a:rPr>
              <a:t>10</a:t>
            </a:r>
            <a:r>
              <a:rPr lang="zh-CN" altLang="en-US">
                <a:sym typeface="+mn-ea"/>
              </a:rPr>
              <a:t>小于调整账户贷方余额</a:t>
            </a:r>
            <a:r>
              <a:rPr lang="en-US" altLang="zh-CN">
                <a:sym typeface="+mn-ea"/>
              </a:rPr>
              <a:t>50</a:t>
            </a:r>
            <a:r>
              <a:rPr lang="zh-CN" altLang="en-US">
                <a:sym typeface="+mn-ea"/>
              </a:rPr>
              <a:t>）</a:t>
            </a:r>
            <a:endParaRPr lang="zh-CN" altLang="en-US">
              <a:sym typeface="+mn-ea"/>
            </a:endParaRPr>
          </a:p>
          <a:p>
            <a:r>
              <a:rPr lang="zh-CN" altLang="en-US">
                <a:sym typeface="+mn-ea"/>
              </a:rPr>
              <a:t>借：应交税费</a:t>
            </a:r>
            <a:r>
              <a:rPr lang="en-US" altLang="zh-CN">
                <a:sym typeface="+mn-ea"/>
              </a:rPr>
              <a:t>-</a:t>
            </a:r>
            <a:r>
              <a:rPr lang="zh-CN" altLang="en-US">
                <a:sym typeface="+mn-ea"/>
              </a:rPr>
              <a:t>增值税检查调整   </a:t>
            </a:r>
            <a:r>
              <a:rPr lang="en-US">
                <a:sym typeface="+mn-ea"/>
              </a:rPr>
              <a:t>50</a:t>
            </a:r>
            <a:endParaRPr lang="en-US">
              <a:sym typeface="+mn-ea"/>
            </a:endParaRPr>
          </a:p>
          <a:p>
            <a:r>
              <a:rPr lang="zh-CN" altLang="en-US">
                <a:sym typeface="+mn-ea"/>
              </a:rPr>
              <a:t>贷：应交税费</a:t>
            </a:r>
            <a:r>
              <a:rPr lang="en-US" altLang="zh-CN">
                <a:sym typeface="+mn-ea"/>
              </a:rPr>
              <a:t>-</a:t>
            </a:r>
            <a:r>
              <a:rPr lang="zh-CN" altLang="en-US">
                <a:sym typeface="+mn-ea"/>
              </a:rPr>
              <a:t>增值税（转出多交增值税）</a:t>
            </a:r>
            <a:r>
              <a:rPr lang="en-US" altLang="zh-CN">
                <a:sym typeface="+mn-ea"/>
              </a:rPr>
              <a:t>10</a:t>
            </a:r>
            <a:endParaRPr lang="en-US" altLang="zh-CN">
              <a:sym typeface="+mn-ea"/>
            </a:endParaRPr>
          </a:p>
          <a:p>
            <a:r>
              <a:rPr lang="zh-CN" altLang="en-US">
                <a:sym typeface="+mn-ea"/>
              </a:rPr>
              <a:t>贷：应交税费</a:t>
            </a:r>
            <a:r>
              <a:rPr lang="en-US" altLang="zh-CN">
                <a:sym typeface="+mn-ea"/>
              </a:rPr>
              <a:t>-</a:t>
            </a:r>
            <a:r>
              <a:rPr lang="zh-CN" altLang="en-US">
                <a:sym typeface="+mn-ea"/>
              </a:rPr>
              <a:t>未交增值税  </a:t>
            </a:r>
            <a:r>
              <a:rPr lang="en-US" altLang="zh-CN">
                <a:sym typeface="+mn-ea"/>
              </a:rPr>
              <a:t>40</a:t>
            </a:r>
            <a:endParaRPr lang="en-US" altLang="zh-CN">
              <a:sym typeface="+mn-ea"/>
            </a:endParaRPr>
          </a:p>
          <a:p>
            <a:r>
              <a:rPr lang="en-US" altLang="zh-CN">
                <a:sym typeface="+mn-ea"/>
              </a:rPr>
              <a:t>3</a:t>
            </a:r>
            <a:r>
              <a:rPr lang="zh-CN" altLang="en-US">
                <a:sym typeface="+mn-ea"/>
              </a:rPr>
              <a:t>、应交税费</a:t>
            </a:r>
            <a:r>
              <a:rPr lang="en-US" altLang="zh-CN">
                <a:sym typeface="+mn-ea"/>
              </a:rPr>
              <a:t>-</a:t>
            </a:r>
            <a:r>
              <a:rPr lang="zh-CN" altLang="en-US">
                <a:sym typeface="+mn-ea"/>
              </a:rPr>
              <a:t>应交增值税账户贷方余额，增值税检查调整贷方余额</a:t>
            </a:r>
            <a:endParaRPr lang="zh-CN" altLang="en-US">
              <a:sym typeface="+mn-ea"/>
            </a:endParaRPr>
          </a:p>
          <a:p>
            <a:r>
              <a:rPr lang="zh-CN" altLang="en-US">
                <a:sym typeface="+mn-ea"/>
              </a:rPr>
              <a:t>例如   增值税账户贷方余额</a:t>
            </a:r>
            <a:r>
              <a:rPr lang="en-US" altLang="zh-CN">
                <a:sym typeface="+mn-ea"/>
              </a:rPr>
              <a:t>10   </a:t>
            </a:r>
            <a:r>
              <a:rPr lang="zh-CN" altLang="en-US">
                <a:sym typeface="+mn-ea"/>
              </a:rPr>
              <a:t>，调整账户贷方余额</a:t>
            </a:r>
            <a:r>
              <a:rPr lang="en-US" altLang="zh-CN">
                <a:sym typeface="+mn-ea"/>
              </a:rPr>
              <a:t>50</a:t>
            </a:r>
            <a:endParaRPr lang="zh-CN" altLang="en-US">
              <a:sym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fontScale="90000"/>
          </a:bodyPr>
          <a:p>
            <a:r>
              <a:rPr lang="zh-CN" altLang="en-US"/>
              <a:t>借：应交税费</a:t>
            </a:r>
            <a:r>
              <a:rPr lang="en-US" altLang="zh-CN"/>
              <a:t>-</a:t>
            </a:r>
            <a:r>
              <a:rPr lang="zh-CN" altLang="en-US"/>
              <a:t>应交增值税（转出未交增值税）</a:t>
            </a:r>
            <a:r>
              <a:rPr lang="en-US" altLang="zh-CN"/>
              <a:t>10</a:t>
            </a:r>
            <a:endParaRPr lang="en-US" altLang="zh-CN"/>
          </a:p>
          <a:p>
            <a:r>
              <a:rPr lang="zh-CN" altLang="en-US">
                <a:sym typeface="+mn-ea"/>
              </a:rPr>
              <a:t>借：应交税费</a:t>
            </a:r>
            <a:r>
              <a:rPr lang="en-US" altLang="zh-CN">
                <a:sym typeface="+mn-ea"/>
              </a:rPr>
              <a:t>-</a:t>
            </a:r>
            <a:r>
              <a:rPr lang="zh-CN" altLang="en-US">
                <a:sym typeface="+mn-ea"/>
              </a:rPr>
              <a:t>增值税检查调整         </a:t>
            </a:r>
            <a:r>
              <a:rPr lang="en-US" altLang="zh-CN">
                <a:sym typeface="+mn-ea"/>
              </a:rPr>
              <a:t>50</a:t>
            </a:r>
            <a:endParaRPr lang="en-US" altLang="zh-CN">
              <a:sym typeface="+mn-ea"/>
            </a:endParaRPr>
          </a:p>
          <a:p>
            <a:r>
              <a:rPr lang="zh-CN" altLang="en-US"/>
              <a:t>贷：应交税费</a:t>
            </a:r>
            <a:r>
              <a:rPr lang="en-US" altLang="zh-CN"/>
              <a:t>-</a:t>
            </a:r>
            <a:r>
              <a:rPr lang="zh-CN" altLang="en-US"/>
              <a:t>未交增值税                                </a:t>
            </a:r>
            <a:r>
              <a:rPr lang="en-US" altLang="zh-CN"/>
              <a:t>60</a:t>
            </a:r>
            <a:endParaRPr lang="en-US" altLang="zh-CN"/>
          </a:p>
          <a:p>
            <a:r>
              <a:rPr lang="zh-CN" altLang="en-US"/>
              <a:t>二、简易计税办法下的核算</a:t>
            </a:r>
            <a:endParaRPr lang="zh-CN" altLang="en-US"/>
          </a:p>
          <a:p>
            <a:r>
              <a:rPr lang="zh-CN" altLang="en-US"/>
              <a:t>借：银行存款 </a:t>
            </a:r>
            <a:endParaRPr lang="zh-CN" altLang="en-US"/>
          </a:p>
          <a:p>
            <a:r>
              <a:rPr lang="zh-CN" altLang="en-US"/>
              <a:t>  贷：主营业务收入 </a:t>
            </a:r>
            <a:endParaRPr lang="zh-CN" altLang="en-US"/>
          </a:p>
          <a:p>
            <a:r>
              <a:rPr lang="zh-CN" altLang="en-US"/>
              <a:t>          应交税费——应交增值税 </a:t>
            </a:r>
            <a:endParaRPr lang="zh-CN" altLang="en-US"/>
          </a:p>
          <a:p>
            <a:r>
              <a:rPr lang="zh-CN" altLang="en-US"/>
              <a:t>借：应交税费——应交增值税 </a:t>
            </a:r>
            <a:endParaRPr lang="zh-CN" altLang="en-US"/>
          </a:p>
          <a:p>
            <a:r>
              <a:rPr lang="zh-CN" altLang="en-US"/>
              <a:t>  贷：银行存款</a:t>
            </a:r>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第三部分    增值税纳税申报表</a:t>
            </a:r>
            <a:endParaRPr lang="zh-CN" altLang="en-US"/>
          </a:p>
        </p:txBody>
      </p:sp>
      <p:sp>
        <p:nvSpPr>
          <p:cNvPr id="3" name="内容占位符 2"/>
          <p:cNvSpPr>
            <a:spLocks noGrp="1"/>
          </p:cNvSpPr>
          <p:nvPr>
            <p:ph idx="1"/>
          </p:nvPr>
        </p:nvSpPr>
        <p:spPr/>
        <p:txBody>
          <a:bodyPr>
            <a:noAutofit/>
          </a:bodyPr>
          <a:p>
            <a:r>
              <a:rPr lang="zh-CN" altLang="en-US" sz="2400"/>
              <a:t>一、增值税一般纳税人纳税申报表</a:t>
            </a:r>
            <a:endParaRPr lang="zh-CN" altLang="en-US" sz="2400"/>
          </a:p>
          <a:p>
            <a:r>
              <a:rPr lang="zh-CN" altLang="en-US" sz="2400"/>
              <a:t>（一）</a:t>
            </a:r>
            <a:r>
              <a:rPr lang="zh-CN" altLang="en-US" sz="2400">
                <a:sym typeface="+mn-ea"/>
              </a:rPr>
              <a:t>纳税申报表及其附列资料构成</a:t>
            </a:r>
            <a:endParaRPr lang="zh-CN" altLang="en-US" sz="2400">
              <a:sym typeface="+mn-ea"/>
            </a:endParaRPr>
          </a:p>
          <a:p>
            <a:r>
              <a:rPr lang="zh-CN" altLang="en-US" sz="2000"/>
              <a:t>增值税一般纳税人（以下简称一般纳税人）纳税申报表及其附列资料包括：</a:t>
            </a:r>
            <a:endParaRPr lang="zh-CN" altLang="en-US" sz="2000"/>
          </a:p>
          <a:p>
            <a:r>
              <a:rPr lang="zh-CN" altLang="en-US" sz="2000"/>
              <a:t>　　（1）《增值税纳税申报表（一般纳税人适用）》。</a:t>
            </a:r>
            <a:endParaRPr lang="zh-CN" altLang="en-US" sz="2000"/>
          </a:p>
          <a:p>
            <a:r>
              <a:rPr lang="zh-CN" altLang="en-US" sz="2000"/>
              <a:t>　　（2）《增值税纳税申报表附列资料（一）》（本期销售情况明细）。</a:t>
            </a:r>
            <a:endParaRPr lang="zh-CN" altLang="en-US" sz="2000"/>
          </a:p>
          <a:p>
            <a:r>
              <a:rPr lang="zh-CN" altLang="en-US" sz="2000"/>
              <a:t>　　（3）《增值税纳税申报表附列资料（二）》（本期进项税额明细）。</a:t>
            </a:r>
            <a:endParaRPr lang="zh-CN" altLang="en-US" sz="2000"/>
          </a:p>
          <a:p>
            <a:r>
              <a:rPr lang="zh-CN" altLang="en-US" sz="2000"/>
              <a:t>　　（4）《增值税纳税申报表附列资料（三）》（服务、不动产和无形资产扣除项目明细）。</a:t>
            </a:r>
            <a:endParaRPr lang="zh-CN" altLang="en-US" sz="2000"/>
          </a:p>
          <a:p>
            <a:r>
              <a:rPr lang="zh-CN" altLang="en-US" sz="2000"/>
              <a:t>　　</a:t>
            </a:r>
            <a:r>
              <a:rPr lang="zh-CN" altLang="en-US" sz="2000" b="1">
                <a:solidFill>
                  <a:srgbClr val="FF0000"/>
                </a:solidFill>
              </a:rPr>
              <a:t>一般纳税人销售服务、不动产和无形资产，在确定服务、不动产和无形资产销售额时，按照有关规定可以从取得的全部价款和价外费用中扣除价款的，需填报《增值税纳税申报表附列资料（三）》。其他情况不填写该附列资料。</a:t>
            </a:r>
            <a:endParaRPr lang="zh-CN" altLang="en-US" sz="2000" b="1">
              <a:solidFill>
                <a:srgbClr val="FF0000"/>
              </a:solidFill>
            </a:endParaRPr>
          </a:p>
          <a:p>
            <a:r>
              <a:rPr lang="zh-CN" altLang="en-US" sz="2500"/>
              <a:t>　　</a:t>
            </a:r>
            <a:endParaRPr lang="zh-CN" altLang="en-US" sz="250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p:txBody>
      </p:sp>
      <p:sp>
        <p:nvSpPr>
          <p:cNvPr id="3" name="内容占位符 2"/>
          <p:cNvSpPr>
            <a:spLocks noGrp="1"/>
          </p:cNvSpPr>
          <p:nvPr>
            <p:ph idx="1"/>
          </p:nvPr>
        </p:nvSpPr>
        <p:spPr/>
        <p:txBody>
          <a:bodyPr/>
          <a:p>
            <a:r>
              <a:rPr lang="en-US" altLang="zh-CN" sz="2400">
                <a:sym typeface="+mn-ea"/>
              </a:rPr>
              <a:t>       </a:t>
            </a:r>
            <a:r>
              <a:rPr lang="zh-CN" altLang="en-US" sz="2400">
                <a:sym typeface="+mn-ea"/>
              </a:rPr>
              <a:t>（5）《增值税纳税申报表附列资料（四）》（税额抵减情况表）。</a:t>
            </a:r>
            <a:endParaRPr lang="zh-CN" altLang="en-US" sz="2400"/>
          </a:p>
          <a:p>
            <a:r>
              <a:rPr lang="zh-CN" altLang="en-US" sz="2400">
                <a:sym typeface="+mn-ea"/>
              </a:rPr>
              <a:t>　　（6）《增值税纳税申报表附列资料（五）》（不动产分期抵扣计算表）。</a:t>
            </a:r>
            <a:endParaRPr lang="zh-CN" altLang="en-US" sz="2400"/>
          </a:p>
          <a:p>
            <a:r>
              <a:rPr lang="zh-CN" altLang="en-US" sz="2400">
                <a:sym typeface="+mn-ea"/>
              </a:rPr>
              <a:t>　　（7）《固定资产（不含不动产）进项税额抵扣情况表》。</a:t>
            </a:r>
            <a:endParaRPr lang="zh-CN" altLang="en-US" sz="2400"/>
          </a:p>
          <a:p>
            <a:r>
              <a:rPr lang="zh-CN" altLang="en-US" sz="2400">
                <a:sym typeface="+mn-ea"/>
              </a:rPr>
              <a:t>　　（8）《本期抵扣进项税额结构明细表》。</a:t>
            </a:r>
            <a:endParaRPr lang="zh-CN" altLang="en-US" sz="2400"/>
          </a:p>
          <a:p>
            <a:r>
              <a:rPr lang="zh-CN" altLang="en-US" sz="2400">
                <a:sym typeface="+mn-ea"/>
              </a:rPr>
              <a:t>　　（9）《增值税减免税申报明细表》。</a:t>
            </a:r>
            <a:endParaRPr lang="zh-CN" altLang="en-US" sz="2400"/>
          </a:p>
          <a:p>
            <a:endParaRPr lang="zh-CN" altLang="en-US" sz="240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b="1">
                <a:solidFill>
                  <a:srgbClr val="FF0000"/>
                </a:solidFill>
              </a:rPr>
              <a:t>增值税纳税申报表（一般纳税人适用）》填写说明</a:t>
            </a:r>
            <a:endParaRPr lang="zh-CN" altLang="en-US" b="1">
              <a:solidFill>
                <a:srgbClr val="FF0000"/>
              </a:solidFill>
            </a:endParaRPr>
          </a:p>
          <a:p>
            <a:r>
              <a:rPr lang="zh-CN" altLang="en-US">
                <a:solidFill>
                  <a:schemeClr val="tx1"/>
                </a:solidFill>
              </a:rPr>
              <a:t>第1栏“（一）按适用税率计税销售额”：填写纳税人本期按一般计税方法计算缴纳增值税的销售额，包含：</a:t>
            </a:r>
            <a:r>
              <a:rPr lang="zh-CN" altLang="en-US" b="1">
                <a:solidFill>
                  <a:schemeClr val="tx1"/>
                </a:solidFill>
              </a:rPr>
              <a:t>在财务上不作销售但按税法规定应缴纳增值税的视同销售和价外费用的销售额；外贸企业作价销售进料加工复出口货物的销售额；税务、财政、审计部门检查后按一般计税方法计算调整的销售额。</a:t>
            </a:r>
            <a:endParaRPr lang="zh-CN" altLang="en-US" b="1">
              <a:solidFill>
                <a:schemeClr val="tx1"/>
              </a:solidFill>
            </a:endParaRPr>
          </a:p>
          <a:p>
            <a:r>
              <a:rPr lang="zh-CN" altLang="en-US" b="1">
                <a:solidFill>
                  <a:schemeClr val="tx1"/>
                </a:solidFill>
              </a:rPr>
              <a:t>营业税改征增值税的纳税人，服务、不动产和无形资产有扣除项目的，本栏应填写扣除之前的不含税销售额。</a:t>
            </a:r>
            <a:endParaRPr lang="zh-CN" altLang="en-US" b="1">
              <a:solidFill>
                <a:schemeClr val="tx1"/>
              </a:solidFill>
            </a:endParaRPr>
          </a:p>
          <a:p>
            <a:r>
              <a:rPr lang="zh-CN" altLang="en-US">
                <a:solidFill>
                  <a:schemeClr val="tx1"/>
                </a:solidFill>
              </a:rPr>
              <a:t>本栏“一般项目”列“本月数”＝《附列资料（一）》第9列第1至5行之和-第9列第6、7行之和；本栏“即征即退项目”列“本月数”＝《附列资料（一）》第9列第6、7行之和。</a:t>
            </a:r>
            <a:endParaRPr lang="zh-CN" altLang="en-US">
              <a:solidFill>
                <a:schemeClr val="tx1"/>
              </a:solidFill>
            </a:endParaRPr>
          </a:p>
          <a:p>
            <a:r>
              <a:rPr lang="zh-CN" altLang="en-US">
                <a:solidFill>
                  <a:schemeClr val="tx1"/>
                </a:solidFill>
              </a:rPr>
              <a:t>第2栏“其中：应税货物销售额”：填写纳税人本期按适用税率计算增值税的应税货物的销售额。包含在财务上不作销售但按税法规定应缴纳增值税的视同销售货物和价外费用销售额，以及外贸企业作价销售进料加工复出口货物的销售额。</a:t>
            </a:r>
            <a:endParaRPr lang="zh-CN" altLang="en-US">
              <a:solidFill>
                <a:schemeClr val="tx1"/>
              </a:solidFill>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a:t>第3栏“应税劳务销售额”：填写纳税人本期按适用税率计算增值税的应税劳务的销售额。</a:t>
            </a:r>
            <a:endParaRPr lang="zh-CN" altLang="en-US"/>
          </a:p>
          <a:p>
            <a:r>
              <a:rPr lang="zh-CN" altLang="en-US"/>
              <a:t>第4栏“纳税检查调整的销售额”：填写纳税人因税务、财政、审计部门检查，并按一般计税方法在本期计算调整的销售额。但享受增值税即征即退政策的货物、劳务和服务、不动产、无形资产，经纳税检查属于偷税的，不填入“即征即退项目”列，而应填入“一般项目”列。</a:t>
            </a:r>
            <a:endParaRPr lang="zh-CN" altLang="en-US"/>
          </a:p>
          <a:p>
            <a:r>
              <a:rPr lang="zh-CN" altLang="en-US"/>
              <a:t>营业税改征增值税的纳税人，服务、不动产和无形资产有扣除项目的，本栏应填写扣除之前的不含税销售额。</a:t>
            </a:r>
            <a:endParaRPr lang="zh-CN" altLang="en-US"/>
          </a:p>
          <a:p>
            <a:r>
              <a:rPr lang="zh-CN" altLang="en-US"/>
              <a:t>本栏“一般项目”列“本月数”＝《附列资料（一）》第7列第1至5行之和。</a:t>
            </a:r>
            <a:endParaRPr lang="zh-CN" altLang="en-US"/>
          </a:p>
          <a:p>
            <a:r>
              <a:rPr lang="zh-CN" altLang="en-US"/>
              <a:t>第5栏“按简易办法计税销售额”：填写纳税人本期按简易计税方法计算增值税的销售额。包含纳税检查调整按简易计税方法计算增值税的销售额。</a:t>
            </a:r>
            <a:endParaRPr lang="zh-CN" alt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a:t>营业税改征增值税的纳税人，服务、不动产和无形资产有扣除项目的，本栏应填写扣除之前的不含税销售额；服务、不动产和无形资产按规定汇总计算缴纳增值税的分支机构，其当期按预征率计算缴纳增值税的销售额也填入本栏。</a:t>
            </a:r>
            <a:endParaRPr lang="zh-CN" altLang="en-US"/>
          </a:p>
          <a:p>
            <a:r>
              <a:rPr lang="zh-CN" altLang="en-US"/>
              <a:t>本栏“一般项目”列“本月数”≥《附列资料（一）》第9列第8至13b行之和-第9列第14、15行之和；本栏“即征即退项目”列“本月数”≥《附列资料（一）》第9列第14、15行之和。</a:t>
            </a:r>
            <a:endParaRPr lang="zh-CN" altLang="en-US"/>
          </a:p>
          <a:p>
            <a:r>
              <a:rPr lang="zh-CN" altLang="en-US"/>
              <a:t>第6栏“其中：纳税检查调整的销售额”：填写纳税人因税务、财政、审计部门检查，并按简易计税方法在本期计算调整的销售额。但享受增值税即征即退政策的货物、劳务和服务、不动产、无形资产，经纳税检查属于偷税的，不填入“即征即退项目”列，而应填入“一般项目”列。</a:t>
            </a:r>
            <a:endParaRPr lang="zh-CN" altLang="en-US"/>
          </a:p>
          <a:p>
            <a:r>
              <a:rPr lang="zh-CN" altLang="en-US"/>
              <a:t>营业税改征增值税的纳税人，服务、不动产和无形资产有扣除项目的，本栏应填写扣除之前的不含税销售额。</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p:txBody>
          <a:bodyPr/>
          <a:p>
            <a:r>
              <a:rPr lang="zh-CN" altLang="en-US">
                <a:sym typeface="+mn-ea"/>
              </a:rPr>
              <a:t>    除国家税务总局另有规定外，一经登记为一般纳税人后，不得转为小规模纳税人。</a:t>
            </a:r>
            <a:endParaRPr lang="zh-CN" altLang="en-US"/>
          </a:p>
          <a:p>
            <a:r>
              <a:rPr lang="zh-CN" altLang="en-US">
                <a:sym typeface="+mn-ea"/>
              </a:rPr>
              <a:t>三、扣缴义务人</a:t>
            </a:r>
            <a:endParaRPr lang="zh-CN" altLang="en-US">
              <a:sym typeface="+mn-ea"/>
            </a:endParaRPr>
          </a:p>
          <a:p>
            <a:r>
              <a:rPr lang="zh-CN" altLang="en-US"/>
              <a:t>中华人民共和国境外（以下称境外）单位或者个人在境内发生应税行为，在境内未设有经营机构的，以购买方为增值税扣缴义务人。财政部和国家税务总局另有规定的除外。</a:t>
            </a:r>
            <a:endParaRPr lang="zh-CN" alt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a:t>第7栏“免、抵、退办法出口销售额”：填写纳税人本期适用免、抵、退税办法的出口货物、劳务和服务、无形资产的销售额。</a:t>
            </a:r>
            <a:endParaRPr lang="zh-CN" altLang="en-US"/>
          </a:p>
          <a:p>
            <a:r>
              <a:rPr lang="zh-CN" altLang="en-US"/>
              <a:t>营业税改征增值税的纳税人，服务、无形资产有扣除项目的，本栏应填写扣除之前的销售额。</a:t>
            </a:r>
            <a:endParaRPr lang="zh-CN" altLang="en-US"/>
          </a:p>
          <a:p>
            <a:r>
              <a:rPr lang="zh-CN" altLang="en-US"/>
              <a:t>本栏“一般项目”列“本月数”＝《附列资料（一）》第9列第16、17行之和。</a:t>
            </a:r>
            <a:endParaRPr lang="zh-CN" altLang="en-US"/>
          </a:p>
          <a:p>
            <a:r>
              <a:rPr lang="zh-CN" altLang="en-US"/>
              <a:t>第8栏“免税销售额”：填写纳税人本期按照税法规定免征增值税的销售额和适用零税率的销售额，但零税率的销售额中不包括适用免、抵、退税办法的销售额。</a:t>
            </a:r>
            <a:endParaRPr lang="zh-CN" altLang="en-US"/>
          </a:p>
          <a:p>
            <a:r>
              <a:rPr lang="zh-CN" altLang="en-US"/>
              <a:t>营业税改征增值税的纳税人，服务、不动产和无形资产有扣除项目的，本栏应填写扣除之前的免税销售额。</a:t>
            </a:r>
            <a:endParaRPr lang="zh-CN" altLang="en-US"/>
          </a:p>
          <a:p>
            <a:r>
              <a:rPr lang="zh-CN" altLang="en-US"/>
              <a:t>本栏“一般项目”列“本月数”＝《附列资料（一）》第9列第18、19行之和。</a:t>
            </a:r>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第9栏“其中：免税货物销售额”：填写纳税人本期按照税法规定免征增值税的货物销售额及适用零税率的货物销售额，但零税率的销售额中不包括适用免、抵、退税办法出口货物的销售额。</a:t>
            </a:r>
            <a:endParaRPr lang="zh-CN" altLang="en-US"/>
          </a:p>
          <a:p>
            <a:r>
              <a:rPr lang="zh-CN" altLang="en-US"/>
              <a:t>第10栏“免税劳务销售额”：填写纳税人本期按照税法规定免征增值税的劳务销售额及适用零税率的劳务销售额，但零税率的销售额中不包括适用免、抵、退税办法的劳务的销售额。</a:t>
            </a:r>
            <a:endParaRPr lang="zh-CN" altLang="en-US"/>
          </a:p>
          <a:p>
            <a:r>
              <a:rPr lang="zh-CN" altLang="en-US"/>
              <a:t>第11栏“销项税额”：填写纳税人本期按一般计税方法计税的货物、劳务和服务、不动产、无形资产的销项税额。</a:t>
            </a:r>
            <a:endParaRPr lang="zh-CN" altLang="en-US"/>
          </a:p>
          <a:p>
            <a:r>
              <a:rPr lang="zh-CN" altLang="en-US"/>
              <a:t>营业税改征增值税的纳税人，服务、不动产和无形资产有扣除项目的，本栏应填写扣除之后的销项税额。</a:t>
            </a:r>
            <a:endParaRPr lang="zh-CN" alt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a:bodyPr>
          <a:p>
            <a:r>
              <a:rPr lang="zh-CN" altLang="en-US"/>
              <a:t>本栏“一般项目”列“本月数”＝《附列资料（一）》（第10列第1、3行之和-第10列第6行）+（第14列第2、4、5行之和-第14列第7行）；</a:t>
            </a:r>
            <a:endParaRPr lang="zh-CN" altLang="en-US"/>
          </a:p>
          <a:p>
            <a:r>
              <a:rPr lang="zh-CN" altLang="en-US"/>
              <a:t>本栏“即征即退项目”列“本月数”＝《附列资料（一）》第10列第6行+第14列第7行。</a:t>
            </a:r>
            <a:endParaRPr lang="zh-CN" altLang="en-US"/>
          </a:p>
          <a:p>
            <a:r>
              <a:rPr lang="zh-CN" altLang="en-US"/>
              <a:t>第12栏“进项税额”：填写纳税人本期申报抵扣的进项税额。</a:t>
            </a:r>
            <a:endParaRPr lang="zh-CN" altLang="en-US"/>
          </a:p>
          <a:p>
            <a:r>
              <a:rPr lang="zh-CN" altLang="en-US"/>
              <a:t>本栏“一般项目”列“本月数”+“即征即退项目”列“本月数”＝《附列资料（二）》第12栏“税额”。</a:t>
            </a:r>
            <a:endParaRPr lang="zh-CN" altLang="en-US"/>
          </a:p>
          <a:p>
            <a:r>
              <a:rPr lang="zh-CN" altLang="en-US"/>
              <a:t>第13栏“上期留抵税额”</a:t>
            </a:r>
            <a:endParaRPr lang="zh-CN" altLang="en-US"/>
          </a:p>
          <a:p>
            <a:r>
              <a:rPr lang="zh-CN" altLang="en-US"/>
              <a:t>1.上期留抵税额按规定须挂账的纳税人，按以下要求填写本栏的“本月数”和“本年累计”。</a:t>
            </a:r>
            <a:endParaRPr lang="zh-CN" alt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sym typeface="+mn-ea"/>
              </a:rPr>
              <a:t>上期留抵税额按规定须挂账的纳税人是指试点实施之日前一个税款所属期的申报表第20栏“期末留抵税额”“一般货物、劳务和应税服务”列“本月数”大于零，且兼有营业税改征增值税服务、不动产和无形资产的纳税人（下同）。其试点实施之日前一个税款所属期的申报表第20栏“期末留抵税额”“一般货物、劳务和应税服务”列“本月数”，以下称为货物和劳务挂账留抵税额。</a:t>
            </a:r>
            <a:endParaRPr lang="zh-CN" altLang="en-US"/>
          </a:p>
          <a:p>
            <a:r>
              <a:rPr lang="zh-CN" altLang="en-US">
                <a:sym typeface="+mn-ea"/>
              </a:rPr>
              <a:t>（1）本栏“一般项目”列“本月数”：试点实施之日的税款所属期填写“0”；以后各期按上期申报表第20栏“期末留抵税额”“一般项目”列“本月数”填写。</a:t>
            </a:r>
            <a:endParaRPr lang="zh-CN" altLang="en-US"/>
          </a:p>
          <a:p>
            <a:r>
              <a:rPr lang="zh-CN" altLang="en-US">
                <a:sym typeface="+mn-ea"/>
              </a:rPr>
              <a:t>（2）本栏“一般项目”列“本年累计”：反映货物和劳务挂账留抵税额本期期初余额。试点实施之日的税款所属期按试点实施之日前一个税款所属期的申报表第20栏“期末留抵税额”“一般货物、劳务和应税服务”列“本月数”填写；以后各期按上期申报表第20栏“期末留抵税额”“一般项目”列“本年累计”填写。 </a:t>
            </a:r>
            <a:endParaRPr lang="zh-CN" altLang="en-US"/>
          </a:p>
          <a:p>
            <a:r>
              <a:rPr lang="zh-CN" altLang="en-US">
                <a:sym typeface="+mn-ea"/>
              </a:rPr>
              <a:t>（3）本栏“即征即退项目”列“本月数”：按上期申报表第20栏“期末留抵税额”“即征即退项目”列“本月数”填写。</a:t>
            </a:r>
            <a:endParaRPr lang="zh-CN" altLang="en-US"/>
          </a:p>
          <a:p>
            <a:r>
              <a:rPr lang="zh-CN" altLang="en-US">
                <a:sym typeface="+mn-ea"/>
              </a:rPr>
              <a:t>2.其他纳税人，按以下要求填写本栏“本月数”和“本年累计”。</a:t>
            </a:r>
            <a:endParaRPr lang="zh-CN" altLang="en-US"/>
          </a:p>
          <a:p>
            <a:r>
              <a:rPr lang="zh-CN" altLang="en-US">
                <a:sym typeface="+mn-ea"/>
              </a:rPr>
              <a:t>其他纳税人是指除上期留抵税额按规定须挂账的纳税人之外的纳税人（下同）。</a:t>
            </a:r>
            <a:endParaRPr lang="zh-CN" altLang="en-US"/>
          </a:p>
          <a:p>
            <a:endParaRPr lang="zh-CN" alt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10000"/>
          </a:bodyPr>
          <a:p>
            <a:r>
              <a:rPr lang="zh-CN" altLang="en-US"/>
              <a:t>（1）本栏“一般项目”列“本月数”：按上期申报表第20栏“期末留抵税额”“一般项目”列“本月数”填写。</a:t>
            </a:r>
            <a:endParaRPr lang="zh-CN" altLang="en-US"/>
          </a:p>
          <a:p>
            <a:r>
              <a:rPr lang="zh-CN" altLang="en-US"/>
              <a:t>（2）本栏“一般项目”列“本年累计”：填写“0”。</a:t>
            </a:r>
            <a:endParaRPr lang="zh-CN" altLang="en-US"/>
          </a:p>
          <a:p>
            <a:r>
              <a:rPr lang="zh-CN" altLang="en-US"/>
              <a:t>（3）本栏“即征即退项目”列“本月数”：按上期申报表第20栏“期末留抵税额”“即征即退项目”列“本月数”填写。</a:t>
            </a:r>
            <a:endParaRPr lang="zh-CN" altLang="en-US"/>
          </a:p>
          <a:p>
            <a:r>
              <a:rPr lang="zh-CN" altLang="en-US"/>
              <a:t>第14栏“进项税额转出”：填写纳税人已经抵扣，但按税法规定本期应转出的进项税额。</a:t>
            </a:r>
            <a:endParaRPr lang="zh-CN" altLang="en-US"/>
          </a:p>
          <a:p>
            <a:r>
              <a:rPr lang="zh-CN" altLang="en-US"/>
              <a:t>本栏“一般项目”列“本月数”+“即征即退项目”列“本月数”＝《附列资料（二）》第13栏“税额”。</a:t>
            </a:r>
            <a:endParaRPr lang="zh-CN" altLang="en-US"/>
          </a:p>
          <a:p>
            <a:r>
              <a:rPr lang="zh-CN" altLang="en-US"/>
              <a:t>第15栏“免、抵、退应退税额”：反映税务机关退税部门按照出口货物、劳务和服务、无形资产免、抵、退办法审批的增值税应退税额。</a:t>
            </a:r>
            <a:endParaRPr lang="zh-CN" alt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Autofit/>
          </a:bodyPr>
          <a:p>
            <a:r>
              <a:rPr lang="zh-CN" altLang="en-US" sz="1900"/>
              <a:t>第16栏“按适用税率计算的纳税检查应补缴税额”：填写税务、财政、审计部门检查，按一般计税方法计算的纳税检查应补缴的增值税税额。</a:t>
            </a:r>
            <a:endParaRPr lang="zh-CN" altLang="en-US" sz="1900"/>
          </a:p>
          <a:p>
            <a:r>
              <a:rPr lang="zh-CN" altLang="en-US" sz="1900"/>
              <a:t>本栏“一般项目”列“本月数”≤《附列资料（一）》第8列第1至5行之和+《附列资料（二）》第19栏。</a:t>
            </a:r>
            <a:endParaRPr lang="zh-CN" altLang="en-US" sz="1900"/>
          </a:p>
          <a:p>
            <a:r>
              <a:rPr lang="zh-CN" altLang="en-US" sz="1900"/>
              <a:t>第17栏“应抵扣税额合计”：填写纳税人本期应抵扣进项税额的合计数。按表中所列公式计算填写。</a:t>
            </a:r>
            <a:endParaRPr lang="zh-CN" altLang="en-US" sz="1900"/>
          </a:p>
          <a:p>
            <a:r>
              <a:rPr lang="zh-CN" altLang="en-US" sz="1900"/>
              <a:t>第18栏“实际抵扣税额”</a:t>
            </a:r>
            <a:endParaRPr lang="zh-CN" altLang="en-US" sz="1900"/>
          </a:p>
          <a:p>
            <a:r>
              <a:rPr lang="zh-CN" altLang="en-US" sz="1900"/>
              <a:t>1.上期留抵税额按规定须挂账的纳税人，按以下要求填写本栏的“本月数”和“本年累计”。</a:t>
            </a:r>
            <a:endParaRPr lang="zh-CN" altLang="en-US" sz="1900"/>
          </a:p>
          <a:p>
            <a:r>
              <a:rPr lang="zh-CN" altLang="en-US" sz="1900"/>
              <a:t>（1）本栏“一般项目”列“本月数”：按表中所列公式计算填写。</a:t>
            </a:r>
            <a:endParaRPr lang="zh-CN" altLang="en-US" sz="1900"/>
          </a:p>
          <a:p>
            <a:r>
              <a:rPr lang="zh-CN" altLang="en-US" sz="1900"/>
              <a:t>（2）本栏“一般项目”列“本年累计”：填写货物和劳务挂账留抵税额本期实际抵减一般货物和劳务应纳税额的数额。将“货物和劳务挂账留抵税额本期期初余额”与“一般计税方法的一般货物及劳务应纳税额”两个数据相比较，取二者中小的数据。</a:t>
            </a:r>
            <a:endParaRPr lang="zh-CN" altLang="en-US" sz="1900"/>
          </a:p>
          <a:p>
            <a:r>
              <a:rPr lang="zh-CN" altLang="en-US" sz="1900"/>
              <a:t>其中：货物和劳务挂账留抵税额本期期初余额＝第13栏“上期留抵税额”“一般项目”列“本年累计”；</a:t>
            </a:r>
            <a:endParaRPr lang="zh-CN" altLang="en-US" sz="190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10000"/>
          </a:bodyPr>
          <a:p>
            <a:r>
              <a:rPr lang="zh-CN" altLang="en-US"/>
              <a:t>一般计税方法的一般货物及劳务应纳税额＝（第11栏“销项税额”“一般项目”列“本月数”-第18栏“实际抵扣税额”“一般项目”列“本月数”）×一般货物及劳务销项税额比例；</a:t>
            </a:r>
            <a:endParaRPr lang="zh-CN" altLang="en-US"/>
          </a:p>
          <a:p>
            <a:r>
              <a:rPr lang="zh-CN" altLang="en-US"/>
              <a:t>一般货物及劳务销项税额比例＝（《附列资料（一）》第10列第1、3行之和-第10列第6行）÷第11栏“销项税额”“一般项目”列“本月数”×100％。</a:t>
            </a:r>
            <a:endParaRPr lang="zh-CN" altLang="en-US"/>
          </a:p>
          <a:p>
            <a:r>
              <a:rPr lang="zh-CN" altLang="en-US"/>
              <a:t>（3）本栏“即征即退项目”列“本月数”：按表中所列公式计算填写。</a:t>
            </a:r>
            <a:endParaRPr lang="zh-CN" altLang="en-US"/>
          </a:p>
          <a:p>
            <a:r>
              <a:rPr lang="zh-CN" altLang="en-US"/>
              <a:t>2.其他纳税人，按以下要求填写本栏的“本月数”和“本年累计”：</a:t>
            </a:r>
            <a:endParaRPr lang="zh-CN" altLang="en-US"/>
          </a:p>
          <a:p>
            <a:r>
              <a:rPr lang="zh-CN" altLang="en-US"/>
              <a:t>（1）本栏“一般项目”列“本月数”：按表中所列公式计算填写。</a:t>
            </a:r>
            <a:endParaRPr lang="zh-CN" altLang="en-US"/>
          </a:p>
          <a:p>
            <a:r>
              <a:rPr lang="zh-CN" altLang="en-US"/>
              <a:t>（2）本栏“一般项目”列“本年累计”：填写“0”。</a:t>
            </a:r>
            <a:endParaRPr lang="zh-CN" altLang="en-US"/>
          </a:p>
          <a:p>
            <a:r>
              <a:rPr lang="zh-CN" altLang="en-US"/>
              <a:t>（3）本栏“即征即退项目”列“本月数”：按表中所列公式计算填写。</a:t>
            </a:r>
            <a:endParaRPr lang="zh-CN" alt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t>第19栏“应纳税额”：反映纳税人本期按一般计税方法计算并应缴纳的增值税额。按以下公式计算填写：</a:t>
            </a:r>
            <a:endParaRPr lang="zh-CN" altLang="en-US"/>
          </a:p>
          <a:p>
            <a:r>
              <a:rPr lang="zh-CN" altLang="en-US"/>
              <a:t>1.本栏“一般项目”列“本月数”＝第11栏“销项税额”“一般项目”列“本月数”-第18栏“实际抵扣税额”“一般项目”列“本月数”-第18栏“实际抵扣税额”“一般项目”列“本年累计”。</a:t>
            </a:r>
            <a:endParaRPr lang="zh-CN" altLang="en-US"/>
          </a:p>
          <a:p>
            <a:r>
              <a:rPr lang="zh-CN" altLang="en-US"/>
              <a:t>2.本栏“即征即退项目”列“本月数”＝第11栏“销项税额”“即征即退项目”列“本月数”-第18栏“实际抵扣税额”“即征即退项目”列“本月数”。</a:t>
            </a:r>
            <a:endParaRPr lang="zh-CN" altLang="en-US"/>
          </a:p>
          <a:p>
            <a:r>
              <a:rPr lang="zh-CN" altLang="en-US"/>
              <a:t>第20栏“期末留抵税额”</a:t>
            </a:r>
            <a:endParaRPr lang="zh-CN" altLang="en-US"/>
          </a:p>
          <a:p>
            <a:r>
              <a:rPr lang="zh-CN" altLang="en-US"/>
              <a:t>1.上期留抵税额按规定须挂账的纳税人，按以下要求填写本栏的“本月数”和“本年累计”：</a:t>
            </a:r>
            <a:endParaRPr lang="zh-CN" altLang="en-US"/>
          </a:p>
          <a:p>
            <a:r>
              <a:rPr lang="zh-CN" altLang="en-US"/>
              <a:t>（1）本栏“一般项目”列“本月数”：反映试点实施以后，货物、劳务和服务、不动产、无形资产共同形成的留抵税额。按表中所列公式计算填写。</a:t>
            </a:r>
            <a:endParaRPr lang="zh-CN" altLang="en-US"/>
          </a:p>
          <a:p>
            <a:r>
              <a:rPr lang="zh-CN" altLang="en-US"/>
              <a:t>（2）本栏“一般项目”列“本年累计”：反映货物和劳务挂账留抵税额，在试点实施以后抵减一般货物和劳务应纳税额后的余额。按以下公式计算填写：</a:t>
            </a:r>
            <a:endParaRPr lang="zh-CN" alt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本栏“一般项目”列“本年累计”＝第13栏“上期留抵税额”“一般项目”列“本年累计”-第18栏“实际抵扣税额”“一般项目”列“本年累计”。</a:t>
            </a:r>
            <a:endParaRPr lang="zh-CN" altLang="en-US"/>
          </a:p>
          <a:p>
            <a:r>
              <a:rPr lang="zh-CN" altLang="en-US"/>
              <a:t>（3）本栏“即征即退项目”列“本月数”：按表中所列公式计算填写。</a:t>
            </a:r>
            <a:endParaRPr lang="zh-CN" altLang="en-US"/>
          </a:p>
          <a:p>
            <a:r>
              <a:rPr lang="zh-CN" altLang="en-US"/>
              <a:t>2.其他纳税人，按以下要求填写本栏“本月数”和“本年累计”：</a:t>
            </a:r>
            <a:endParaRPr lang="zh-CN" altLang="en-US"/>
          </a:p>
          <a:p>
            <a:r>
              <a:rPr lang="zh-CN" altLang="en-US"/>
              <a:t>（1）本栏“一般项目”列“本月数”：按表中所列公式计算填写。</a:t>
            </a:r>
            <a:endParaRPr lang="zh-CN" altLang="en-US"/>
          </a:p>
          <a:p>
            <a:r>
              <a:rPr lang="zh-CN" altLang="en-US"/>
              <a:t>（2）本栏“一般项目”列“本年累计”：填写“0”。</a:t>
            </a:r>
            <a:endParaRPr lang="zh-CN" altLang="en-US"/>
          </a:p>
          <a:p>
            <a:r>
              <a:rPr lang="zh-CN" altLang="en-US"/>
              <a:t>（3）本栏“即征即退项目”列“本月数”：按表中所列公式计算填写。</a:t>
            </a:r>
            <a:endParaRPr lang="zh-CN" alt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第21栏“简易计税办法计算的应纳税额”：反映纳税人本期按简易计税方法计算并应缴纳的增值税额，但不包括按简易计税方法计算的纳税检查应补缴税额。按以下公式计算填写：</a:t>
            </a:r>
            <a:endParaRPr lang="zh-CN" altLang="en-US"/>
          </a:p>
          <a:p>
            <a:r>
              <a:rPr lang="zh-CN" altLang="en-US"/>
              <a:t>本栏“一般项目”列“本月数”＝《附列资料（一）》（第10列第8、9a、10、11行之和-第10列第14行）+（第14列第9b、12、13a、13b行之和-第14列第15行）</a:t>
            </a:r>
            <a:endParaRPr lang="zh-CN" altLang="en-US"/>
          </a:p>
          <a:p>
            <a:r>
              <a:rPr lang="zh-CN" altLang="en-US"/>
              <a:t>本栏“即征即退项目”列“本月数”＝《附列资料（一）》第10列第14行+第14列第15行。</a:t>
            </a:r>
            <a:endParaRPr lang="zh-CN" altLang="en-US"/>
          </a:p>
          <a:p>
            <a:r>
              <a:rPr lang="zh-CN" altLang="en-US"/>
              <a:t>营业税改征增值税的纳税人，服务、不动产和无形资产按规定汇总计算缴纳增值税的分支机构，应将预征增值税额填入本栏。预征增值税额=应预征增值税的销售额×预征率。</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第二章   征税范围</a:t>
            </a:r>
            <a:endParaRPr lang="zh-CN" altLang="en-US"/>
          </a:p>
        </p:txBody>
      </p:sp>
      <p:sp>
        <p:nvSpPr>
          <p:cNvPr id="3" name="内容占位符 2"/>
          <p:cNvSpPr>
            <a:spLocks noGrp="1"/>
          </p:cNvSpPr>
          <p:nvPr>
            <p:ph idx="1"/>
          </p:nvPr>
        </p:nvSpPr>
        <p:spPr/>
        <p:txBody>
          <a:bodyPr>
            <a:normAutofit/>
          </a:bodyPr>
          <a:p>
            <a:r>
              <a:rPr lang="zh-CN" altLang="en-US"/>
              <a:t> </a:t>
            </a:r>
            <a:r>
              <a:rPr lang="zh-CN" altLang="en-US" sz="4000"/>
              <a:t> 一、  应税行为的具体范围，按照本办法所附的《销售服务、无形资产、不动产注释》执行。包括销售服务、无形资产、不动产；</a:t>
            </a:r>
            <a:endParaRPr lang="zh-CN" altLang="en-US" sz="4000"/>
          </a:p>
          <a:p>
            <a:r>
              <a:rPr lang="zh-CN" altLang="en-US" sz="4000">
                <a:sym typeface="+mn-ea"/>
              </a:rPr>
              <a:t>（一）销售服务,是指提供</a:t>
            </a:r>
            <a:r>
              <a:rPr lang="zh-CN" altLang="en-US" sz="4000" b="1">
                <a:solidFill>
                  <a:srgbClr val="FF0000"/>
                </a:solidFill>
                <a:sym typeface="+mn-ea"/>
              </a:rPr>
              <a:t>交通运输服务、邮政服务、电信服务、建筑服务、金融服务、现代服务、生活服务。</a:t>
            </a:r>
            <a:endParaRPr lang="zh-CN" altLang="en-US" sz="4000" b="1">
              <a:solidFill>
                <a:srgbClr val="FF0000"/>
              </a:solidFill>
              <a:sym typeface="+mn-ea"/>
            </a:endParaRPr>
          </a:p>
          <a:p>
            <a:endParaRPr lang="zh-CN" altLang="en-US" sz="4000" b="1">
              <a:solidFill>
                <a:srgbClr val="FF0000"/>
              </a:solidFill>
              <a:sym typeface="+mn-ea"/>
            </a:endParaRPr>
          </a:p>
          <a:p>
            <a:endParaRPr lang="zh-CN" altLang="en-US" sz="4000">
              <a:sym typeface="+mn-ea"/>
            </a:endParaRPr>
          </a:p>
          <a:p>
            <a:endParaRPr lang="zh-CN" altLang="en-US" sz="400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第22栏“按简易计税办法计算的纳税检查应补缴税额”：填写纳税人本期因税务、财政、审计部门检查并按简易计税方法计算的纳税检查应补缴税额。</a:t>
            </a:r>
            <a:endParaRPr lang="zh-CN" altLang="en-US"/>
          </a:p>
          <a:p>
            <a:r>
              <a:rPr lang="zh-CN" altLang="en-US"/>
              <a:t>第23栏“应纳税额减征额”：填写纳税人本期按照税法规定减征的增值税应纳税额。包含按照规定可在增值税应纳税额中全额抵减的增值税税控系统专用设备费用以及技术维护费。</a:t>
            </a:r>
            <a:endParaRPr lang="zh-CN" altLang="en-US"/>
          </a:p>
          <a:p>
            <a:r>
              <a:rPr lang="zh-CN" altLang="en-US"/>
              <a:t>当本期减征额小于或等于第19栏“应纳税额”与第21栏“简易计税办法计算的应纳税额”之和时，按本期减征额实际填写；当本期减征额大于第19栏“应纳税额”与第21栏“简易计税办法计算的应纳税额”之和时，按本期第19栏与第21栏之和填写。本期减征额不足抵减部分结转下期继续抵减。</a:t>
            </a:r>
            <a:endParaRPr lang="zh-CN" alt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10000"/>
          </a:bodyPr>
          <a:p>
            <a:r>
              <a:rPr lang="zh-CN" altLang="en-US"/>
              <a:t>第24栏“应纳税额合计”：反映纳税人本期应缴增值税的合计数。按表中所列公式计算填写。</a:t>
            </a:r>
            <a:endParaRPr lang="zh-CN" altLang="en-US"/>
          </a:p>
          <a:p>
            <a:r>
              <a:rPr lang="zh-CN" altLang="en-US"/>
              <a:t>第25栏“期初未缴税额（多缴为负数）”：“本月数”按上一税款所属期申报表第32栏“期末未缴税额（多缴为负数）”“本月数”填写。“本年累计”按上年度最后一个税款所属期申报表第32栏“期末未缴税额（多缴为负数）”“本年累计”填写。</a:t>
            </a:r>
            <a:endParaRPr lang="zh-CN" altLang="en-US"/>
          </a:p>
          <a:p>
            <a:r>
              <a:rPr lang="zh-CN" altLang="en-US"/>
              <a:t>第26栏“实收出口开具专用缴款书退税额”：本栏不填写。</a:t>
            </a:r>
            <a:endParaRPr lang="zh-CN" altLang="en-US"/>
          </a:p>
          <a:p>
            <a:r>
              <a:rPr lang="zh-CN" altLang="en-US"/>
              <a:t>第27栏“本期已缴税额”：反映纳税人本期实际缴纳的增值税额，但不包括本期入库的查补税款。按表中所列公式计算填写。</a:t>
            </a:r>
            <a:endParaRPr lang="zh-CN" altLang="en-US"/>
          </a:p>
          <a:p>
            <a:r>
              <a:rPr lang="zh-CN" altLang="en-US"/>
              <a:t>第28栏“①分次预缴税额”：填写纳税人本期已缴纳的准予在本期增值税应纳税额中抵减的税额。</a:t>
            </a:r>
            <a:endParaRPr lang="zh-CN" altLang="en-U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a:t>营业税改征增值税的纳税人，分以下几种情况填写：</a:t>
            </a:r>
            <a:endParaRPr lang="zh-CN" altLang="en-US"/>
          </a:p>
          <a:p>
            <a:r>
              <a:rPr lang="zh-CN" altLang="en-US"/>
              <a:t>1.服务、不动产和无形资产按规定汇总计算缴纳增值税的总机构，其可以从本期增值税应纳税额中抵减的分支机构已缴纳的税款，按当期实际可抵减数填入本栏，不足抵减部分结转下期继续抵减。</a:t>
            </a:r>
            <a:endParaRPr lang="zh-CN" altLang="en-US"/>
          </a:p>
          <a:p>
            <a:r>
              <a:rPr lang="zh-CN" altLang="en-US"/>
              <a:t>2.销售建筑服务并按规定预缴增值税的纳税人，其可以从本期增值税应纳税额中抵减的已缴纳的税款，按当期实际可抵减数填入本栏，不足抵减部分结转下期继续抵减。</a:t>
            </a:r>
            <a:endParaRPr lang="zh-CN" altLang="en-US"/>
          </a:p>
          <a:p>
            <a:r>
              <a:rPr lang="zh-CN" altLang="en-US"/>
              <a:t>3.销售不动产并按规定预缴增值税的纳税人，其可以从本期增值税应纳税额中抵减的已缴纳的税款，按当期实际可抵减数填入本栏，不足抵减部分结转下期继续抵减。</a:t>
            </a:r>
            <a:endParaRPr lang="zh-CN" altLang="en-US"/>
          </a:p>
          <a:p>
            <a:r>
              <a:rPr lang="zh-CN" altLang="en-US"/>
              <a:t>4.出租不动产并按规定预缴增值税的纳税人，其可以从本期增值税应纳税额中抵减的已缴纳的税款，按当期实际可抵减数填入本栏，不足抵减部分结转下期继续抵减。</a:t>
            </a:r>
            <a:endParaRPr lang="zh-CN" altLang="en-US"/>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第29栏“②出口开具专用缴款书预缴税额”：本栏不填写。</a:t>
            </a:r>
            <a:endParaRPr lang="zh-CN" altLang="en-US"/>
          </a:p>
          <a:p>
            <a:r>
              <a:rPr lang="zh-CN" altLang="en-US"/>
              <a:t>第30栏“③本期缴纳上期应纳税额”：填写纳税人本期缴纳上一税款所属期应缴未缴的增值税额。</a:t>
            </a:r>
            <a:endParaRPr lang="zh-CN" altLang="en-US"/>
          </a:p>
          <a:p>
            <a:r>
              <a:rPr lang="zh-CN" altLang="en-US"/>
              <a:t>第31栏“④本期缴纳欠缴税额”：反映纳税人本期实际缴纳和留抵税额抵减的增值税欠税额，但不包括缴纳入库的查补增值税额。</a:t>
            </a:r>
            <a:endParaRPr lang="zh-CN" altLang="en-US"/>
          </a:p>
          <a:p>
            <a:r>
              <a:rPr lang="zh-CN" altLang="en-US"/>
              <a:t>第32栏“期末未缴税额（多缴为负数）”：“本月数”反映纳税人本期期末应缴未缴的增值税额，但不包括纳税检查应缴未缴的税额。按表中所列公式计算填写。“本年累计”与“本月数”相同。</a:t>
            </a:r>
            <a:endParaRPr lang="zh-CN" altLang="en-US"/>
          </a:p>
          <a:p>
            <a:r>
              <a:rPr lang="zh-CN" altLang="en-US"/>
              <a:t>第33栏“其中：欠缴税额（≥0）”：反映纳税人按照税法规定已形成欠税的增值税额。按表中所列公式计算填写。</a:t>
            </a:r>
            <a:endParaRPr lang="zh-CN" alt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a:bodyPr>
          <a:p>
            <a:r>
              <a:rPr lang="zh-CN" altLang="en-US"/>
              <a:t>第34栏“本期应补（退）税额”：反映纳税人本期应纳税额中应补缴或应退回的数额。按表中所列公式计算填写。</a:t>
            </a:r>
            <a:endParaRPr lang="zh-CN" altLang="en-US"/>
          </a:p>
          <a:p>
            <a:r>
              <a:rPr lang="zh-CN" altLang="en-US"/>
              <a:t>第35栏“即征即退实际退税额”：反映纳税人本期因符合增值税即征即退政策规定，而实际收到的税务机关退回的增值税额。</a:t>
            </a:r>
            <a:endParaRPr lang="zh-CN" altLang="en-US"/>
          </a:p>
          <a:p>
            <a:r>
              <a:rPr lang="zh-CN" altLang="en-US"/>
              <a:t>第36栏“期初未缴查补税额”：“本月数”按上一税款所属期申报表第38栏“期末未缴查补税额”“本月数”填写。“本年累计”按上年度最后一个税款所属期申报表第38栏“期末未缴查补税额”“本年累计”填写。</a:t>
            </a:r>
            <a:endParaRPr lang="zh-CN" altLang="en-US"/>
          </a:p>
          <a:p>
            <a:r>
              <a:rPr lang="zh-CN" altLang="en-US"/>
              <a:t>第37栏“本期入库查补税额”：反映纳税人本期因税务、财政、审计部门检查而实际入库的增值税额，包括按一般计税方法计算并实际缴纳的查补增值税额和按简易计税方法计算并实际缴纳的查补增值税额。</a:t>
            </a:r>
            <a:endParaRPr lang="zh-CN" alt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p>
            <a:r>
              <a:rPr lang="zh-CN" altLang="en-US"/>
              <a:t>第38栏“期末未缴查补税额”：“本月数”反映纳税人接受纳税检查后应在本期期末缴纳而未缴纳的查补增值税额。按表中所列公式计算填写，“本年累计”与“本月数”相同。</a:t>
            </a:r>
            <a:endParaRPr lang="zh-CN"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p>
            <a:r>
              <a:rPr lang="en-US" altLang="zh-CN" b="1">
                <a:solidFill>
                  <a:srgbClr val="FF0000"/>
                </a:solidFill>
              </a:rPr>
              <a:t>增值税纳税申报表附列资料</a:t>
            </a:r>
            <a:r>
              <a:rPr lang="zh-CN" altLang="en-US" b="1">
                <a:solidFill>
                  <a:srgbClr val="FF0000"/>
                </a:solidFill>
              </a:rPr>
              <a:t>（</a:t>
            </a:r>
            <a:r>
              <a:rPr lang="zh-CN" altLang="en-US" b="1">
                <a:solidFill>
                  <a:srgbClr val="FF0000"/>
                </a:solidFill>
                <a:sym typeface="+mn-ea"/>
              </a:rPr>
              <a:t>本期销售情况明细）</a:t>
            </a:r>
            <a:r>
              <a:rPr lang="en-US" altLang="zh-CN" b="1">
                <a:solidFill>
                  <a:srgbClr val="FF0000"/>
                </a:solidFill>
              </a:rPr>
              <a:t>（一）</a:t>
            </a:r>
            <a:endParaRPr lang="en-US" altLang="zh-CN" b="1">
              <a:solidFill>
                <a:srgbClr val="FF0000"/>
              </a:solidFill>
            </a:endParaRPr>
          </a:p>
          <a:p>
            <a:r>
              <a:rPr lang="en-US" altLang="zh-CN"/>
              <a:t>（</a:t>
            </a:r>
            <a:r>
              <a:rPr lang="zh-CN" altLang="en-US"/>
              <a:t>一</a:t>
            </a:r>
            <a:r>
              <a:rPr lang="en-US" altLang="zh-CN"/>
              <a:t>）各列说明</a:t>
            </a:r>
            <a:endParaRPr lang="en-US" altLang="zh-CN"/>
          </a:p>
          <a:p>
            <a:r>
              <a:rPr lang="en-US" altLang="zh-CN"/>
              <a:t>1</a:t>
            </a:r>
            <a:r>
              <a:rPr lang="zh-CN" altLang="en-US"/>
              <a:t>、第1至2列“开具增值税专用发票”：反映本期开具增值税专用发票（含税控机动车销售统一发票，下同）的情况。</a:t>
            </a:r>
            <a:endParaRPr lang="zh-CN" altLang="en-US"/>
          </a:p>
          <a:p>
            <a:r>
              <a:rPr lang="zh-CN" altLang="en-US"/>
              <a:t>2.第3至4列“开具其他发票”：反映除增值税专用发票以外本期开具的其他发票的情况。</a:t>
            </a:r>
            <a:endParaRPr lang="zh-CN" altLang="en-US"/>
          </a:p>
          <a:p>
            <a:r>
              <a:rPr lang="zh-CN" altLang="en-US"/>
              <a:t>3.第5至6列“未开具发票”：反映本期未开具发票的销售情况。</a:t>
            </a:r>
            <a:endParaRPr lang="zh-CN" altLang="en-US"/>
          </a:p>
          <a:p>
            <a:r>
              <a:rPr lang="zh-CN" altLang="en-US"/>
              <a:t>4.第7至8列“纳税检查调整”：反映经税务、财政、审计部门检查并在本期调整的销售情况。</a:t>
            </a:r>
            <a:endParaRPr lang="zh-CN" alt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10000"/>
          </a:bodyPr>
          <a:p>
            <a:r>
              <a:rPr lang="zh-CN" altLang="en-US"/>
              <a:t>5.第9至11列“合计”：按照表中所列公式填写。</a:t>
            </a:r>
            <a:endParaRPr lang="zh-CN" altLang="en-US"/>
          </a:p>
          <a:p>
            <a:r>
              <a:rPr lang="zh-CN" altLang="en-US"/>
              <a:t>营业税改征增值税的纳税人，服务、不动产和无形资产有扣除项目的，第1至11列应填写扣除之前的征（免）税销售额、销项（应纳）税额和价税合计额。</a:t>
            </a:r>
            <a:endParaRPr lang="zh-CN" altLang="en-US"/>
          </a:p>
          <a:p>
            <a:r>
              <a:rPr lang="zh-CN" altLang="en-US"/>
              <a:t>6.第12列“服务、不动产和无形资产扣除项目本期实际扣除金额”：营业税改征增值税的纳税人，服务、不动产和无形资产有扣除项目的，按《附列资料（三）》第5列对应各行次数据填写，其中本列第5栏等于《附列资料（三）》第5列第3行与第4行之和；服务、不动产和无形资产无扣除项目的，本列填写“0”。其他纳税人不填写。</a:t>
            </a:r>
            <a:endParaRPr lang="zh-CN" altLang="en-US"/>
          </a:p>
          <a:p>
            <a:r>
              <a:rPr lang="zh-CN" altLang="en-US"/>
              <a:t>营业税改征增值税的纳税人，服务、不动产和无形资产按规定汇总计算缴纳增值税的分支机构，当期服务、不动产和无形资产有扣除项目的，填入本列第13行。</a:t>
            </a:r>
            <a:endParaRPr lang="zh-CN" alt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t>7.第13列“扣除后”“含税(免税)销售额”：营业税改征增值税的纳税人，服务、不动产和无形资产有扣除项目的，本列各行次＝第11列对应各行次-第12列对应各行次。其他纳税人不填写。</a:t>
            </a:r>
            <a:endParaRPr lang="zh-CN" altLang="en-US"/>
          </a:p>
          <a:p>
            <a:r>
              <a:rPr lang="zh-CN" altLang="en-US"/>
              <a:t>8.第14列“扣除后”“销项(应纳)税额”：营业税改征增值税的纳税人，服务、不动产和无形资产有扣除项目的，按以下要求填写本列，其他纳税人不填写。</a:t>
            </a:r>
            <a:endParaRPr lang="zh-CN" altLang="en-US"/>
          </a:p>
          <a:p>
            <a:r>
              <a:rPr lang="zh-CN" altLang="en-US"/>
              <a:t>（1）服务、不动产和无形资产按照一般计税方法计税</a:t>
            </a:r>
            <a:endParaRPr lang="zh-CN" altLang="en-US"/>
          </a:p>
          <a:p>
            <a:r>
              <a:rPr lang="zh-CN" altLang="en-US"/>
              <a:t>本列各行次＝第13列÷(100%+对应行次税率)×对应行次税率</a:t>
            </a:r>
            <a:endParaRPr lang="zh-CN" altLang="en-US"/>
          </a:p>
          <a:p>
            <a:r>
              <a:rPr lang="zh-CN" altLang="en-US"/>
              <a:t>本列第7行“按一般计税方法计税的即征即退服务、不动产和无形资产”不按本列的说明填写。具体填写要求见“各行说明”第2条第（2）项第③点的说明。</a:t>
            </a:r>
            <a:endParaRPr lang="zh-CN" altLang="en-US"/>
          </a:p>
          <a:p>
            <a:r>
              <a:rPr lang="zh-CN" altLang="en-US"/>
              <a:t>（2）服务、不动产和无形资产按照简易计税方法计税</a:t>
            </a:r>
            <a:endParaRPr lang="zh-CN" altLang="en-US"/>
          </a:p>
          <a:p>
            <a:r>
              <a:rPr lang="zh-CN" altLang="en-US"/>
              <a:t>本列各行次＝第13列÷(100%+对应行次征收率)×对应行次征收率</a:t>
            </a:r>
            <a:endParaRPr lang="zh-CN" altLang="en-US"/>
          </a:p>
          <a:p>
            <a:r>
              <a:rPr lang="zh-CN" altLang="en-US"/>
              <a:t>本列第13行“预征率 %”不按本列的说明填写。具体填写要求见“各行说明”第4条第（2）项。</a:t>
            </a:r>
            <a:endParaRPr lang="zh-CN" altLang="en-US"/>
          </a:p>
          <a:p>
            <a:r>
              <a:rPr lang="zh-CN" altLang="en-US"/>
              <a:t>（3）服务、不动产和无形资产实行免抵退税或免税的，本列不填写。</a:t>
            </a:r>
            <a:endParaRPr lang="zh-CN" alt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p>
            <a:r>
              <a:rPr lang="zh-CN" altLang="en-US"/>
              <a:t>（三）各行说明</a:t>
            </a:r>
            <a:endParaRPr lang="zh-CN" altLang="en-US"/>
          </a:p>
          <a:p>
            <a:r>
              <a:rPr lang="zh-CN" altLang="en-US"/>
              <a:t>1.第1至5行“一、一般计税方法计税”“全部征税项目”各行：按不同税率和项目分别填写按一般计税方法计算增值税的全部征税项目。有即征即退征税项目的纳税人，本部分数据中既包括即征即退征税项目，又包括不享受即征即退政策的一般征税项目。</a:t>
            </a:r>
            <a:endParaRPr lang="zh-CN" altLang="en-US"/>
          </a:p>
          <a:p>
            <a:r>
              <a:rPr lang="zh-CN" altLang="en-US"/>
              <a:t>2.第6至7行“一、一般计税方法计税”“其中：即征即退项目”各行：只反映按一般计税方法计算增值税的即征即退项目。按照税法规定不享受即征即退政策的纳税人，不填写本行。即征即退项目是全部征税项目的其中数。</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p:txBody>
      </p:sp>
      <p:sp>
        <p:nvSpPr>
          <p:cNvPr id="3" name="内容占位符 2"/>
          <p:cNvSpPr>
            <a:spLocks noGrp="1"/>
          </p:cNvSpPr>
          <p:nvPr>
            <p:ph idx="1"/>
          </p:nvPr>
        </p:nvSpPr>
        <p:spPr>
          <a:xfrm>
            <a:off x="822960" y="1825625"/>
            <a:ext cx="10515600" cy="4351338"/>
          </a:xfrm>
        </p:spPr>
        <p:txBody>
          <a:bodyPr/>
          <a:p>
            <a:r>
              <a:rPr lang="en-US" altLang="zh-CN">
                <a:sym typeface="+mn-ea"/>
              </a:rPr>
              <a:t>   </a:t>
            </a:r>
            <a:r>
              <a:rPr lang="zh-CN" altLang="en-US" b="1">
                <a:solidFill>
                  <a:srgbClr val="C00000"/>
                </a:solidFill>
                <a:sym typeface="+mn-ea"/>
              </a:rPr>
              <a:t>交通运输服务</a:t>
            </a:r>
            <a:r>
              <a:rPr lang="zh-CN" altLang="en-US">
                <a:sym typeface="+mn-ea"/>
              </a:rPr>
              <a:t>：</a:t>
            </a:r>
            <a:r>
              <a:rPr lang="en-US" altLang="zh-CN">
                <a:sym typeface="+mn-ea"/>
              </a:rPr>
              <a:t>1</a:t>
            </a:r>
            <a:r>
              <a:rPr lang="zh-CN" altLang="en-US">
                <a:sym typeface="+mn-ea"/>
              </a:rPr>
              <a:t>、陆路运输服务（铁路、公路、缆车运输、索道运输、地铁运输、城市轻轨运输、出租车服务等）；</a:t>
            </a:r>
            <a:r>
              <a:rPr lang="en-US" altLang="zh-CN">
                <a:sym typeface="+mn-ea"/>
              </a:rPr>
              <a:t>2</a:t>
            </a:r>
            <a:r>
              <a:rPr lang="zh-CN" altLang="en-US">
                <a:sym typeface="+mn-ea"/>
              </a:rPr>
              <a:t>、水路运输服务（程租业务、期租业务）；</a:t>
            </a:r>
            <a:r>
              <a:rPr lang="en-US" altLang="zh-CN">
                <a:sym typeface="+mn-ea"/>
              </a:rPr>
              <a:t>3</a:t>
            </a:r>
            <a:r>
              <a:rPr lang="zh-CN" altLang="en-US">
                <a:sym typeface="+mn-ea"/>
              </a:rPr>
              <a:t>、航空运输服务（湿租、航天运输服务）；</a:t>
            </a:r>
            <a:r>
              <a:rPr lang="en-US" altLang="zh-CN">
                <a:sym typeface="+mn-ea"/>
              </a:rPr>
              <a:t>4</a:t>
            </a:r>
            <a:r>
              <a:rPr lang="zh-CN" altLang="en-US">
                <a:sym typeface="+mn-ea"/>
              </a:rPr>
              <a:t>、管道运输服务；无运输工具承运业务</a:t>
            </a:r>
            <a:endParaRPr lang="zh-CN" altLang="en-US">
              <a:sym typeface="+mn-ea"/>
            </a:endParaRPr>
          </a:p>
          <a:p>
            <a:r>
              <a:rPr lang="zh-CN" altLang="en-US" b="1">
                <a:solidFill>
                  <a:srgbClr val="C00000"/>
                </a:solidFill>
                <a:sym typeface="+mn-ea"/>
              </a:rPr>
              <a:t>邮政服务</a:t>
            </a:r>
            <a:r>
              <a:rPr lang="zh-CN" altLang="en-US">
                <a:sym typeface="+mn-ea"/>
              </a:rPr>
              <a:t>：</a:t>
            </a:r>
            <a:r>
              <a:rPr lang="en-US" altLang="zh-CN">
                <a:sym typeface="+mn-ea"/>
              </a:rPr>
              <a:t>1</a:t>
            </a:r>
            <a:r>
              <a:rPr lang="zh-CN" altLang="en-US">
                <a:sym typeface="+mn-ea"/>
              </a:rPr>
              <a:t>、邮政普遍服务（是指利用固网、移动网、卫星、互联网，提供</a:t>
            </a:r>
            <a:r>
              <a:rPr lang="zh-CN" altLang="en-US">
                <a:solidFill>
                  <a:srgbClr val="FF0000"/>
                </a:solidFill>
                <a:sym typeface="+mn-ea"/>
              </a:rPr>
              <a:t>语音通话服</a:t>
            </a:r>
            <a:r>
              <a:rPr lang="zh-CN" altLang="en-US">
                <a:sym typeface="+mn-ea"/>
              </a:rPr>
              <a:t>务的业务活动，以及出租或者出售</a:t>
            </a:r>
            <a:r>
              <a:rPr lang="zh-CN" altLang="en-US">
                <a:solidFill>
                  <a:srgbClr val="FF0000"/>
                </a:solidFill>
                <a:sym typeface="+mn-ea"/>
              </a:rPr>
              <a:t>带宽</a:t>
            </a:r>
            <a:r>
              <a:rPr lang="zh-CN" altLang="en-US">
                <a:sym typeface="+mn-ea"/>
              </a:rPr>
              <a:t>、</a:t>
            </a:r>
            <a:r>
              <a:rPr lang="zh-CN" altLang="en-US">
                <a:solidFill>
                  <a:srgbClr val="FF0000"/>
                </a:solidFill>
                <a:sym typeface="+mn-ea"/>
              </a:rPr>
              <a:t>波长</a:t>
            </a:r>
            <a:r>
              <a:rPr lang="zh-CN" altLang="en-US">
                <a:sym typeface="+mn-ea"/>
              </a:rPr>
              <a:t>等网络元素的业务活动）；</a:t>
            </a:r>
            <a:r>
              <a:rPr lang="en-US" altLang="zh-CN">
                <a:sym typeface="+mn-ea"/>
              </a:rPr>
              <a:t>2</a:t>
            </a:r>
            <a:r>
              <a:rPr lang="zh-CN" altLang="en-US">
                <a:sym typeface="+mn-ea"/>
              </a:rPr>
              <a:t>、邮政特殊服务；</a:t>
            </a:r>
            <a:r>
              <a:rPr lang="en-US" altLang="zh-CN">
                <a:sym typeface="+mn-ea"/>
              </a:rPr>
              <a:t>3</a:t>
            </a:r>
            <a:r>
              <a:rPr lang="zh-CN" altLang="en-US">
                <a:sym typeface="+mn-ea"/>
              </a:rPr>
              <a:t>、其他邮政服务；</a:t>
            </a:r>
            <a:endParaRPr lang="zh-CN" altLang="en-US">
              <a:sym typeface="+mn-ea"/>
            </a:endParaRPr>
          </a:p>
          <a:p>
            <a:r>
              <a:rPr lang="zh-CN" altLang="en-US" b="1">
                <a:solidFill>
                  <a:srgbClr val="C00000"/>
                </a:solidFill>
                <a:sym typeface="+mn-ea"/>
              </a:rPr>
              <a:t>电信服务</a:t>
            </a:r>
            <a:r>
              <a:rPr lang="zh-CN" altLang="en-US">
                <a:sym typeface="+mn-ea"/>
              </a:rPr>
              <a:t>：</a:t>
            </a:r>
            <a:r>
              <a:rPr lang="en-US" altLang="zh-CN">
                <a:sym typeface="+mn-ea"/>
              </a:rPr>
              <a:t>1</a:t>
            </a:r>
            <a:r>
              <a:rPr lang="zh-CN" altLang="en-US">
                <a:sym typeface="+mn-ea"/>
              </a:rPr>
              <a:t>、基础电信服务；</a:t>
            </a:r>
            <a:r>
              <a:rPr lang="en-US" altLang="zh-CN">
                <a:sym typeface="+mn-ea"/>
              </a:rPr>
              <a:t>2</a:t>
            </a:r>
            <a:r>
              <a:rPr lang="zh-CN" altLang="en-US">
                <a:sym typeface="+mn-ea"/>
              </a:rPr>
              <a:t>、增值电信服务；</a:t>
            </a:r>
            <a:endParaRPr lang="zh-CN" altLang="en-US">
              <a:sym typeface="+mn-ea"/>
            </a:endParaRPr>
          </a:p>
          <a:p>
            <a:endParaRPr lang="zh-CN" altLang="en-US">
              <a:sym typeface="+mn-ea"/>
            </a:endParaRPr>
          </a:p>
          <a:p>
            <a:endParaRPr lang="zh-CN" altLang="en-US">
              <a:sym typeface="+mn-ea"/>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（1）第6行“即征即退货物及加工修理修配劳务”：反映按一般计税方法计算增值税且享受即征即退政策的货物和加工修理修配劳务。本行不包括服务、不动产和无形资产的内容。</a:t>
            </a:r>
            <a:endParaRPr lang="zh-CN" altLang="en-US"/>
          </a:p>
          <a:p>
            <a:r>
              <a:rPr lang="zh-CN" altLang="en-US"/>
              <a:t>①本行第9列“合计”“销售额”栏：反映按一般计税方法计算增值税且享受即征即退政策的货物及加工修理修配劳务的不含税销售额。该栏不按第9列所列公式计算，应按照税法规定据实填写。</a:t>
            </a:r>
            <a:endParaRPr lang="zh-CN" altLang="en-US"/>
          </a:p>
          <a:p>
            <a:r>
              <a:rPr lang="zh-CN" altLang="en-US"/>
              <a:t>②本行第10列“合计”“销项(应纳)税额”栏：反映按一般计税方法计算增值税且享受即征即退政策的货物及加工修理修配劳务的销项税额。该栏不按第10列所列公式计算，应按照税法规定据实填写。</a:t>
            </a:r>
            <a:endParaRPr lang="zh-CN" alt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p>
            <a:r>
              <a:rPr lang="zh-CN" altLang="en-US"/>
              <a:t>（2）第7行“即征即退服务、不动产和无形资产”：反映按一般计税方法计算增值税且享受即征即退政策的服务、不动产和无形资产。本行不包括货物及加工修理修配劳务的内容。</a:t>
            </a:r>
            <a:endParaRPr lang="zh-CN" altLang="en-US"/>
          </a:p>
          <a:p>
            <a:r>
              <a:rPr lang="zh-CN" altLang="en-US"/>
              <a:t>①本行第9列“合计”“销售额”栏：反映按一般计税方法计算增值税且享受即征即退政策的服务、不动产和无形资产的不含税销售额。服务、不动产和无形资产有扣除项目的，按扣除之前的不含税销售额填写。该栏不按第9列所列公式计算，应按照税法规定据实填写。</a:t>
            </a:r>
            <a:endParaRPr lang="zh-CN" alt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②本行第10列“合计”“销项(应纳)税额”栏：反映按一般计税方法计算增值税且享受即征即退政策的服务、不动产和无形资产的销项税额。服务、不动产和无形资产有扣除项目的，按扣除之前的销项税额填写。该栏不按第10列所列公式计算，应按照税法规定据实填写。</a:t>
            </a:r>
            <a:endParaRPr lang="zh-CN" altLang="en-US"/>
          </a:p>
          <a:p>
            <a:r>
              <a:rPr lang="zh-CN" altLang="en-US"/>
              <a:t>③本行第14列“扣除后”“销项(应纳)税额”栏：反映按一般计税方法征收增值税且享受即征即退政策的服务、不动产和无形资产实际应计提的销项税额。服务、不动产和无形资产有扣除项目的，按扣除之后的销项税额填写；服务、不动产和无形资产无扣除项目的，按本行第10列填写。该栏不按第14列所列公式计算，应按照税法规定据实填写。</a:t>
            </a:r>
            <a:endParaRPr lang="zh-CN" alt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p>
            <a:r>
              <a:rPr lang="zh-CN" altLang="en-US"/>
              <a:t>3.第8至12行“二、简易计税方法计税”“全部征税项目”各行：按不同征收率和项目分别填写按简易计税方法计算增值税的全部征税项目。有即征即退征税项目的纳税人，本部分数据中既包括即征即退项目，也包括不享受即征即退政策的一般征税项目。</a:t>
            </a:r>
            <a:endParaRPr lang="zh-CN" altLang="en-US"/>
          </a:p>
          <a:p>
            <a:r>
              <a:rPr lang="zh-CN" altLang="en-US"/>
              <a:t>4.第13a至13c行“二、简易计税方法计税”“预征率 %”：反映营业税改征增值税的纳税人，服务、不动产和无形资产按规定汇总计算缴纳增值税的分支机构，预征增值税销售额、预征增值税应纳税额。其中，第13a行“预征率 %”适用于所有实行汇总计算缴纳增值税的分支机构试点纳税人；第13b、13c行“预征率 %”适用于部分实行汇总计算缴纳增值税的铁路运输试点纳税人。</a:t>
            </a:r>
            <a:endParaRPr lang="zh-CN" altLang="en-US"/>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t>（1）第13a至13c行第1至6列按照销售额和销项税额的实际发生数填写。</a:t>
            </a:r>
            <a:endParaRPr lang="zh-CN" altLang="en-US"/>
          </a:p>
          <a:p>
            <a:r>
              <a:rPr lang="zh-CN" altLang="en-US"/>
              <a:t>（2）第13a至13c行第14列，纳税人按“应预征缴纳的增值税=应预征增值税销售额×预征率”公式计算后据实填写。</a:t>
            </a:r>
            <a:endParaRPr lang="zh-CN" altLang="en-US"/>
          </a:p>
          <a:p>
            <a:r>
              <a:rPr lang="zh-CN" altLang="en-US"/>
              <a:t>5.第14至15行“二、简易计税方法计税”“其中：即征即退项目”各行：只反映按简易计税方法计算增值税的即征即退项目。按照税法规定不享受即征即退政策的纳税人，不填写本行。即征即退项目是全部征税项目的其中数。</a:t>
            </a:r>
            <a:endParaRPr lang="zh-CN" altLang="en-US"/>
          </a:p>
          <a:p>
            <a:r>
              <a:rPr lang="zh-CN" altLang="en-US"/>
              <a:t>（1）第14行“即征即退货物及加工修理修配劳务”：反映按简易计税方法计算增值税且享受即征即退政策的货物及加工修理修配劳务。本行不包括服务、不动产和无形资产的内容。</a:t>
            </a:r>
            <a:endParaRPr lang="zh-CN" altLang="en-US"/>
          </a:p>
          <a:p>
            <a:r>
              <a:rPr lang="zh-CN" altLang="en-US"/>
              <a:t>①本行第9列“合计”“销售额”栏：反映按简易计税方法计算增值税且享受即征即退政策的货物及加工修理修配劳务的不含税销售额。该栏不按第9列所列公式计算，应按照税法规定据实填写。</a:t>
            </a:r>
            <a:endParaRPr lang="zh-CN" altLang="en-US"/>
          </a:p>
          <a:p>
            <a:r>
              <a:rPr lang="zh-CN" altLang="en-US"/>
              <a:t>②本行第10列“合计”“销项(应纳)税额”栏：反映按简易计税方法计算增值税且享受即征即退政策的货物及加工修理修配劳务的应纳税额。该栏不按第10列所列公式计算，应按照税法规定据实填写。</a:t>
            </a:r>
            <a:endParaRPr lang="zh-CN" alt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a:t>（2）第15行“即征即退服务、不动产和无形资产”：反映按简易计税方法计算增值税且享受即征即退政策的服务、不动产和无形资产。本行不包括货物及加工修理修配劳务的内容。</a:t>
            </a:r>
            <a:endParaRPr lang="zh-CN" altLang="en-US"/>
          </a:p>
          <a:p>
            <a:r>
              <a:rPr lang="zh-CN" altLang="en-US"/>
              <a:t>①本行第9列“合计”“销售额”栏：反映按简易计税方法计算增值税且享受即征即退政策的服务、不动产和无形资产的不含税销售额。服务、不动产和无形资产有扣除项目的，按扣除之前的不含税销售额填写。该栏不按第9列所列公式计算，应按照税法规定据实填写。</a:t>
            </a:r>
            <a:endParaRPr lang="zh-CN" altLang="en-US"/>
          </a:p>
          <a:p>
            <a:r>
              <a:rPr lang="zh-CN" altLang="en-US"/>
              <a:t>②本行第10列“合计”“销项(应纳)税额”栏：反映按简易计税方法计算增值税且享受即征即退政策的服务、不动产和无形资产的应纳税额。服务、不动产和无形资产有扣除项目的，按扣除之前的应纳税额填写。该栏不按第10列所列公式计算，应按照税法规定据实填写。</a:t>
            </a:r>
            <a:endParaRPr lang="zh-CN" altLang="en-US"/>
          </a:p>
          <a:p>
            <a:r>
              <a:rPr lang="zh-CN" altLang="en-US"/>
              <a:t>③本行第14列“扣除后”“销项(应纳)税额”栏：反映按简易计税方法计算增值税且享受即征即退政策的服务、不动产和无形资产实际应计提的应纳税额。服务、不动产和无形资产有扣除项目的，按扣除之后的应纳税额填写；服务、不动产和无形资产无扣除项目的，按本行第10列填写。</a:t>
            </a:r>
            <a:endParaRPr lang="zh-CN" alt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6.第16行“三、免抵退税”“货物及加工修理修配劳务”：反映适用免、抵、退税政策的出口货物、加工修理修配劳务。</a:t>
            </a:r>
            <a:endParaRPr lang="zh-CN" altLang="en-US"/>
          </a:p>
          <a:p>
            <a:r>
              <a:rPr lang="zh-CN" altLang="en-US"/>
              <a:t>7.第17行“三、免抵退税”“服务、不动产和无形资产”：反映适用免、抵、退税政策的服务、不动产和无形资产。</a:t>
            </a:r>
            <a:endParaRPr lang="zh-CN" altLang="en-US"/>
          </a:p>
          <a:p>
            <a:r>
              <a:rPr lang="zh-CN" altLang="en-US"/>
              <a:t>8.第18行“四、免税”“货物及加工修理修配劳务”：反映按照税法规定免征增值税的货物及劳务和适用零税率的出口货物及劳务，但零税率的销售额中不包括适用免、抵、退税办法的出口货物及劳务。</a:t>
            </a:r>
            <a:endParaRPr lang="zh-CN" altLang="en-US"/>
          </a:p>
          <a:p>
            <a:r>
              <a:rPr lang="zh-CN" altLang="en-US"/>
              <a:t>9.第19行“四、免税”“服务、不动产和无形资产”：反映按照税法规定免征增值税的服务、不动产、无形资产和适用零税率的服务、不动产、无形资产，但零税率的销售额中不包括适用免、抵、退税办法的服务、不动产和无形资产。</a:t>
            </a:r>
            <a:endParaRPr lang="zh-CN" alt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a:sym typeface="+mn-ea"/>
              </a:rPr>
              <a:t>《</a:t>
            </a:r>
            <a:r>
              <a:rPr lang="zh-CN" altLang="en-US" b="1">
                <a:solidFill>
                  <a:srgbClr val="FF0000"/>
                </a:solidFill>
                <a:sym typeface="+mn-ea"/>
              </a:rPr>
              <a:t>增值税纳税申报表附列资料（二）》（本期进项税额明细）</a:t>
            </a:r>
            <a:endParaRPr lang="zh-CN" altLang="en-US" b="1">
              <a:solidFill>
                <a:srgbClr val="FF0000"/>
              </a:solidFill>
              <a:sym typeface="+mn-ea"/>
            </a:endParaRPr>
          </a:p>
          <a:p>
            <a:r>
              <a:rPr lang="zh-CN" altLang="en-US" b="1">
                <a:solidFill>
                  <a:srgbClr val="FF0000"/>
                </a:solidFill>
                <a:sym typeface="+mn-ea"/>
              </a:rPr>
              <a:t>1.第1栏“（一）认证相符的增值税专用发票”：反映纳税人取得的认证相符本期申报抵扣的增值税专用发票情况。该栏应等于第2栏“本期认证相符且本期申报抵扣”与第3栏“前期认证相符且本期申报抵扣”数据之和。</a:t>
            </a:r>
            <a:endParaRPr lang="zh-CN" altLang="en-US" b="1">
              <a:solidFill>
                <a:srgbClr val="FF0000"/>
              </a:solidFill>
              <a:sym typeface="+mn-ea"/>
            </a:endParaRPr>
          </a:p>
          <a:p>
            <a:r>
              <a:rPr lang="zh-CN" altLang="en-US" b="1">
                <a:solidFill>
                  <a:srgbClr val="FF0000"/>
                </a:solidFill>
                <a:sym typeface="+mn-ea"/>
              </a:rPr>
              <a:t>2.第2栏“其中：本期认证相符且本期申报抵扣”：反映本期认证相符且本期申报抵扣的增值税专用发票的情况。本栏是第1栏的其中数，本栏只填写本期认证相符且本期申报抵扣的部分。</a:t>
            </a:r>
            <a:endParaRPr lang="zh-CN" altLang="en-US" b="1">
              <a:solidFill>
                <a:srgbClr val="FF0000"/>
              </a:solidFill>
              <a:sym typeface="+mn-ea"/>
            </a:endParaRPr>
          </a:p>
          <a:p>
            <a:r>
              <a:rPr lang="zh-CN" altLang="en-US" b="1">
                <a:solidFill>
                  <a:srgbClr val="FF0000"/>
                </a:solidFill>
                <a:sym typeface="+mn-ea"/>
              </a:rPr>
              <a:t>适用取消增值税发票认证规定的纳税人，当期申报抵扣的增值税发票数据，也填报在本栏中。</a:t>
            </a:r>
            <a:endParaRPr lang="zh-CN" altLang="en-US" b="1">
              <a:solidFill>
                <a:srgbClr val="FF0000"/>
              </a:solidFill>
              <a:sym typeface="+mn-ea"/>
            </a:endParaRPr>
          </a:p>
          <a:p>
            <a:r>
              <a:rPr lang="zh-CN" altLang="en-US" b="1">
                <a:solidFill>
                  <a:srgbClr val="FF0000"/>
                </a:solidFill>
                <a:sym typeface="+mn-ea"/>
              </a:rPr>
              <a:t>3.第3栏“前期认证相符且本期申报抵扣”：反映前期认证相符且本期申报抵扣的增值税专用发票的情况。</a:t>
            </a:r>
            <a:endParaRPr lang="zh-CN" altLang="en-US" b="1">
              <a:solidFill>
                <a:srgbClr val="FF0000"/>
              </a:solidFill>
              <a:sym typeface="+mn-ea"/>
            </a:endParaRPr>
          </a:p>
          <a:p>
            <a:r>
              <a:rPr lang="zh-CN" altLang="en-US" b="1">
                <a:solidFill>
                  <a:srgbClr val="FF0000"/>
                </a:solidFill>
                <a:sym typeface="+mn-ea"/>
              </a:rPr>
              <a:t>辅导期纳税人依据税务机关告知的稽核比对结果通知书及明细清单注明的稽核相符的增值税专用发票填写本栏。本栏是第1栏的其中数，只填写前期认证相符且本期申报抵扣的部分。</a:t>
            </a:r>
            <a:endParaRPr lang="zh-CN" altLang="en-US" b="1">
              <a:solidFill>
                <a:srgbClr val="FF0000"/>
              </a:solidFill>
              <a:sym typeface="+mn-ea"/>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a:t>4.第4栏“（二）其他扣税凭证”：反映本期申报抵扣的除增值税专用发票之外的其他扣税凭证的情况。具体包括：海关进口增值税专用缴款书、农产品收购发票或者销售发票（含农产品核定扣除的进项税额）、代扣代缴税收完税凭证和其他符合政策规定的抵扣凭证。该栏应等于第5至8栏之和。</a:t>
            </a:r>
            <a:endParaRPr lang="zh-CN" altLang="en-US"/>
          </a:p>
          <a:p>
            <a:r>
              <a:rPr lang="zh-CN" altLang="en-US"/>
              <a:t>5.第5栏“海关进口增值税专用缴款书”：反映本期申报抵扣的海关进口增值税专用缴款书的情况。按规定执行海关进口增值税专用缴款书先比对后抵扣的，纳税人需依据税务机关告知的稽核比对结果通知书及明细清单注明的稽核相符的海关进口增值税专用缴款书填写本栏。</a:t>
            </a:r>
            <a:endParaRPr lang="zh-CN" altLang="en-US"/>
          </a:p>
          <a:p>
            <a:r>
              <a:rPr lang="zh-CN" altLang="en-US"/>
              <a:t>6.第6栏“农产品收购发票或者销售发票”：反映本期申报抵扣的农产品收购发票和农产品销售普通发票的情况。执行农产品增值税进项税额核定扣除办法的，填写当期允许抵扣的农产品增值税进项税额，不填写“份数”“金额”。</a:t>
            </a:r>
            <a:endParaRPr lang="zh-CN" altLang="en-US"/>
          </a:p>
          <a:p>
            <a:r>
              <a:rPr lang="zh-CN" altLang="en-US"/>
              <a:t>7.第7栏“代扣代缴税收缴款凭证”：填写本期按规定准予抵扣的完税凭证上注明的增值税额。</a:t>
            </a:r>
            <a:endParaRPr lang="zh-CN" altLang="en-US"/>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b="1">
                <a:solidFill>
                  <a:srgbClr val="FF0000"/>
                </a:solidFill>
              </a:rPr>
              <a:t>8.第8栏“其他”：反映按规定本期可以申报抵扣的其他扣税凭证情况。</a:t>
            </a:r>
            <a:endParaRPr lang="zh-CN" altLang="en-US" b="1">
              <a:solidFill>
                <a:srgbClr val="FF0000"/>
              </a:solidFill>
            </a:endParaRPr>
          </a:p>
          <a:p>
            <a:r>
              <a:rPr lang="zh-CN" altLang="en-US" b="1">
                <a:solidFill>
                  <a:srgbClr val="FF0000"/>
                </a:solidFill>
              </a:rPr>
              <a:t>纳税人按照规定不得抵扣且未抵扣进项税额的固定资产、无形资产、不动产，发生用途改变，用于允许抵扣进项税额的应税项目，可在用途改变的次月将按公式计算出的可以抵扣的进项税额，填入“税额”栏。</a:t>
            </a:r>
            <a:endParaRPr lang="zh-CN" altLang="en-US" b="1">
              <a:solidFill>
                <a:srgbClr val="FF0000"/>
              </a:solidFill>
            </a:endParaRPr>
          </a:p>
          <a:p>
            <a:r>
              <a:rPr lang="zh-CN" altLang="en-US"/>
              <a:t>9.第9栏“(三）本期用于购建不动产的扣税凭证”：反映按规定本期用于购建不动产并适用分2年抵扣规定的扣税凭证上注明的金额和税额。购建不动产是指纳税人2016年5月1日后取得并在会计制度上按固定资产核算的不动产或者2016年5月1日后取得的不动产在建工程。</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b="1">
                <a:solidFill>
                  <a:srgbClr val="C00000"/>
                </a:solidFill>
                <a:sym typeface="+mn-ea"/>
              </a:rPr>
              <a:t>建筑服务</a:t>
            </a:r>
            <a:r>
              <a:rPr lang="zh-CN" altLang="en-US">
                <a:sym typeface="+mn-ea"/>
              </a:rPr>
              <a:t>：</a:t>
            </a:r>
            <a:r>
              <a:rPr lang="en-US" altLang="zh-CN">
                <a:sym typeface="+mn-ea"/>
              </a:rPr>
              <a:t>1</a:t>
            </a:r>
            <a:r>
              <a:rPr lang="zh-CN" altLang="en-US">
                <a:sym typeface="+mn-ea"/>
              </a:rPr>
              <a:t>、工程服务；</a:t>
            </a:r>
            <a:r>
              <a:rPr lang="en-US" altLang="zh-CN">
                <a:sym typeface="+mn-ea"/>
              </a:rPr>
              <a:t>2</a:t>
            </a:r>
            <a:r>
              <a:rPr lang="zh-CN" altLang="en-US">
                <a:sym typeface="+mn-ea"/>
              </a:rPr>
              <a:t>、安装服务；</a:t>
            </a:r>
            <a:r>
              <a:rPr lang="en-US" altLang="zh-CN">
                <a:sym typeface="+mn-ea"/>
              </a:rPr>
              <a:t>3</a:t>
            </a:r>
            <a:r>
              <a:rPr lang="zh-CN" altLang="en-US">
                <a:sym typeface="+mn-ea"/>
              </a:rPr>
              <a:t>、修缮服务；</a:t>
            </a:r>
            <a:r>
              <a:rPr lang="en-US" altLang="zh-CN">
                <a:sym typeface="+mn-ea"/>
              </a:rPr>
              <a:t>4</a:t>
            </a:r>
            <a:r>
              <a:rPr lang="zh-CN" altLang="en-US">
                <a:sym typeface="+mn-ea"/>
              </a:rPr>
              <a:t>、装饰服务；</a:t>
            </a:r>
            <a:r>
              <a:rPr lang="en-US" altLang="zh-CN">
                <a:sym typeface="+mn-ea"/>
              </a:rPr>
              <a:t>5</a:t>
            </a:r>
            <a:r>
              <a:rPr lang="zh-CN" altLang="en-US">
                <a:sym typeface="+mn-ea"/>
              </a:rPr>
              <a:t>、其他建筑服务；</a:t>
            </a:r>
            <a:endParaRPr lang="zh-CN" altLang="en-US"/>
          </a:p>
          <a:p>
            <a:r>
              <a:rPr lang="zh-CN" altLang="en-US" b="1">
                <a:solidFill>
                  <a:srgbClr val="C00000"/>
                </a:solidFill>
                <a:sym typeface="+mn-ea"/>
              </a:rPr>
              <a:t>金融服务</a:t>
            </a:r>
            <a:r>
              <a:rPr lang="zh-CN" altLang="en-US">
                <a:sym typeface="+mn-ea"/>
              </a:rPr>
              <a:t>：</a:t>
            </a:r>
            <a:r>
              <a:rPr lang="en-US" altLang="zh-CN">
                <a:sym typeface="+mn-ea"/>
              </a:rPr>
              <a:t>1</a:t>
            </a:r>
            <a:r>
              <a:rPr lang="zh-CN" altLang="en-US">
                <a:sym typeface="+mn-ea"/>
              </a:rPr>
              <a:t>、贷款服务（融资性售后回租）；</a:t>
            </a:r>
            <a:r>
              <a:rPr lang="en-US" altLang="zh-CN">
                <a:sym typeface="+mn-ea"/>
              </a:rPr>
              <a:t>2</a:t>
            </a:r>
            <a:r>
              <a:rPr lang="zh-CN" altLang="en-US">
                <a:sym typeface="+mn-ea"/>
              </a:rPr>
              <a:t>、直接收费金融服务；</a:t>
            </a:r>
            <a:r>
              <a:rPr lang="en-US" altLang="zh-CN">
                <a:sym typeface="+mn-ea"/>
              </a:rPr>
              <a:t>3</a:t>
            </a:r>
            <a:r>
              <a:rPr lang="zh-CN" altLang="en-US">
                <a:sym typeface="+mn-ea"/>
              </a:rPr>
              <a:t>、保险服务；</a:t>
            </a:r>
            <a:r>
              <a:rPr lang="en-US" altLang="zh-CN">
                <a:sym typeface="+mn-ea"/>
              </a:rPr>
              <a:t>4</a:t>
            </a:r>
            <a:r>
              <a:rPr lang="zh-CN" altLang="en-US">
                <a:sym typeface="+mn-ea"/>
              </a:rPr>
              <a:t>、金融商品转让；</a:t>
            </a:r>
            <a:endParaRPr lang="zh-CN" altLang="en-US"/>
          </a:p>
          <a:p>
            <a:r>
              <a:rPr lang="zh-CN" altLang="en-US" b="1">
                <a:solidFill>
                  <a:srgbClr val="C00000"/>
                </a:solidFill>
                <a:sym typeface="+mn-ea"/>
              </a:rPr>
              <a:t>现代服务</a:t>
            </a:r>
            <a:r>
              <a:rPr lang="zh-CN" altLang="en-US">
                <a:sym typeface="+mn-ea"/>
              </a:rPr>
              <a:t>：</a:t>
            </a:r>
            <a:r>
              <a:rPr lang="en-US" altLang="zh-CN">
                <a:sym typeface="+mn-ea"/>
              </a:rPr>
              <a:t>1</a:t>
            </a:r>
            <a:r>
              <a:rPr lang="zh-CN" altLang="en-US">
                <a:sym typeface="+mn-ea"/>
              </a:rPr>
              <a:t>、研发和技术服务；</a:t>
            </a:r>
            <a:r>
              <a:rPr lang="en-US" altLang="zh-CN">
                <a:sym typeface="+mn-ea"/>
              </a:rPr>
              <a:t>2</a:t>
            </a:r>
            <a:r>
              <a:rPr lang="zh-CN" altLang="en-US">
                <a:sym typeface="+mn-ea"/>
              </a:rPr>
              <a:t>、信息技术服务；3、文化创意服务；</a:t>
            </a:r>
            <a:r>
              <a:rPr lang="en-US" altLang="zh-CN">
                <a:sym typeface="+mn-ea"/>
              </a:rPr>
              <a:t>4</a:t>
            </a:r>
            <a:r>
              <a:rPr lang="zh-CN" altLang="en-US">
                <a:sym typeface="+mn-ea"/>
              </a:rPr>
              <a:t>、物流服务；</a:t>
            </a:r>
            <a:r>
              <a:rPr lang="en-US" altLang="zh-CN">
                <a:sym typeface="+mn-ea"/>
              </a:rPr>
              <a:t>5</a:t>
            </a:r>
            <a:r>
              <a:rPr lang="zh-CN" altLang="en-US">
                <a:sym typeface="+mn-ea"/>
              </a:rPr>
              <a:t>、租赁服务（</a:t>
            </a:r>
            <a:r>
              <a:rPr lang="zh-CN" altLang="en-US" b="1">
                <a:solidFill>
                  <a:srgbClr val="FF0000"/>
                </a:solidFill>
                <a:sym typeface="+mn-ea"/>
              </a:rPr>
              <a:t>水路运输</a:t>
            </a:r>
            <a:r>
              <a:rPr lang="en-US" altLang="zh-CN" b="1">
                <a:solidFill>
                  <a:srgbClr val="FF0000"/>
                </a:solidFill>
                <a:sym typeface="+mn-ea"/>
              </a:rPr>
              <a:t>-</a:t>
            </a:r>
            <a:r>
              <a:rPr lang="zh-CN" altLang="en-US" b="1">
                <a:solidFill>
                  <a:srgbClr val="FF0000"/>
                </a:solidFill>
                <a:sym typeface="+mn-ea"/>
              </a:rPr>
              <a:t>光租业务、航空运输</a:t>
            </a:r>
            <a:r>
              <a:rPr lang="en-US" altLang="zh-CN" b="1">
                <a:solidFill>
                  <a:srgbClr val="FF0000"/>
                </a:solidFill>
                <a:sym typeface="+mn-ea"/>
              </a:rPr>
              <a:t>-</a:t>
            </a:r>
            <a:r>
              <a:rPr lang="zh-CN" altLang="en-US" b="1">
                <a:solidFill>
                  <a:srgbClr val="FF0000"/>
                </a:solidFill>
                <a:sym typeface="+mn-ea"/>
              </a:rPr>
              <a:t>干租业务</a:t>
            </a:r>
            <a:r>
              <a:rPr lang="zh-CN" altLang="en-US">
                <a:sym typeface="+mn-ea"/>
              </a:rPr>
              <a:t>）；</a:t>
            </a:r>
            <a:r>
              <a:rPr lang="en-US" altLang="zh-CN">
                <a:sym typeface="+mn-ea"/>
              </a:rPr>
              <a:t>6</a:t>
            </a:r>
            <a:r>
              <a:rPr lang="zh-CN" altLang="en-US">
                <a:sym typeface="+mn-ea"/>
              </a:rPr>
              <a:t>、鉴证咨询服务；</a:t>
            </a:r>
            <a:r>
              <a:rPr lang="en-US" altLang="zh-CN">
                <a:sym typeface="+mn-ea"/>
              </a:rPr>
              <a:t>7</a:t>
            </a:r>
            <a:r>
              <a:rPr lang="zh-CN" altLang="en-US">
                <a:sym typeface="+mn-ea"/>
              </a:rPr>
              <a:t>、广播影视服务；</a:t>
            </a:r>
            <a:r>
              <a:rPr lang="en-US" altLang="zh-CN">
                <a:sym typeface="+mn-ea"/>
              </a:rPr>
              <a:t>8</a:t>
            </a:r>
            <a:r>
              <a:rPr lang="zh-CN" altLang="en-US">
                <a:sym typeface="+mn-ea"/>
              </a:rPr>
              <a:t>、商务辅助服务（物业管理）；</a:t>
            </a:r>
            <a:r>
              <a:rPr lang="en-US" altLang="zh-CN">
                <a:sym typeface="+mn-ea"/>
              </a:rPr>
              <a:t>9</a:t>
            </a:r>
            <a:r>
              <a:rPr lang="zh-CN" altLang="en-US">
                <a:sym typeface="+mn-ea"/>
              </a:rPr>
              <a:t>、其他现代服务；</a:t>
            </a:r>
            <a:endParaRPr lang="zh-CN" altLang="en-US"/>
          </a:p>
          <a:p>
            <a:r>
              <a:rPr lang="zh-CN" altLang="en-US" b="1">
                <a:solidFill>
                  <a:srgbClr val="C00000"/>
                </a:solidFill>
                <a:sym typeface="+mn-ea"/>
              </a:rPr>
              <a:t>生活服务</a:t>
            </a:r>
            <a:r>
              <a:rPr lang="zh-CN" altLang="en-US">
                <a:sym typeface="+mn-ea"/>
              </a:rPr>
              <a:t>：</a:t>
            </a:r>
            <a:r>
              <a:rPr lang="en-US" altLang="zh-CN">
                <a:sym typeface="+mn-ea"/>
              </a:rPr>
              <a:t>1</a:t>
            </a:r>
            <a:r>
              <a:rPr lang="zh-CN" altLang="en-US">
                <a:sym typeface="+mn-ea"/>
              </a:rPr>
              <a:t>、文化体育服务；</a:t>
            </a:r>
            <a:r>
              <a:rPr lang="en-US" altLang="zh-CN">
                <a:sym typeface="+mn-ea"/>
              </a:rPr>
              <a:t>2</a:t>
            </a:r>
            <a:r>
              <a:rPr lang="zh-CN" altLang="en-US">
                <a:sym typeface="+mn-ea"/>
              </a:rPr>
              <a:t>、教育医疗服务；</a:t>
            </a:r>
            <a:r>
              <a:rPr lang="en-US" altLang="zh-CN">
                <a:sym typeface="+mn-ea"/>
              </a:rPr>
              <a:t>3</a:t>
            </a:r>
            <a:r>
              <a:rPr lang="zh-CN" altLang="en-US">
                <a:sym typeface="+mn-ea"/>
              </a:rPr>
              <a:t>、旅游娱乐服务；</a:t>
            </a:r>
            <a:r>
              <a:rPr lang="en-US" altLang="zh-CN">
                <a:sym typeface="+mn-ea"/>
              </a:rPr>
              <a:t>4</a:t>
            </a:r>
            <a:r>
              <a:rPr lang="zh-CN" altLang="en-US">
                <a:sym typeface="+mn-ea"/>
              </a:rPr>
              <a:t>、餐饮住宿服务；</a:t>
            </a:r>
            <a:r>
              <a:rPr lang="en-US" altLang="zh-CN">
                <a:sym typeface="+mn-ea"/>
              </a:rPr>
              <a:t>5</a:t>
            </a:r>
            <a:r>
              <a:rPr lang="zh-CN" altLang="en-US">
                <a:sym typeface="+mn-ea"/>
              </a:rPr>
              <a:t>、居民日常服务；</a:t>
            </a:r>
            <a:r>
              <a:rPr lang="en-US" altLang="zh-CN">
                <a:sym typeface="+mn-ea"/>
              </a:rPr>
              <a:t>6</a:t>
            </a:r>
            <a:r>
              <a:rPr lang="zh-CN" altLang="en-US">
                <a:sym typeface="+mn-ea"/>
              </a:rPr>
              <a:t>、其他生活服务；</a:t>
            </a:r>
            <a:endParaRPr lang="zh-CN" altLang="en-US"/>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取得不动产，包括以直接购买、接受捐赠、接受投资入股、自建以及抵债等各种形式取得不动产，不包括房地产开发企业自行开发的房地产项目。</a:t>
            </a:r>
            <a:endParaRPr lang="zh-CN" altLang="en-US"/>
          </a:p>
          <a:p>
            <a:r>
              <a:rPr lang="zh-CN" altLang="en-US"/>
              <a:t>本栏次包括第1栏中本期用于购建不动产的增值税专用发票和第4栏中本期用于购建不动产的其他扣税凭证。</a:t>
            </a:r>
            <a:endParaRPr lang="zh-CN" altLang="en-US"/>
          </a:p>
          <a:p>
            <a:r>
              <a:rPr lang="zh-CN" altLang="en-US"/>
              <a:t>本栏“金额”“税额”&lt;第1栏+第4栏且本栏“金额”“税额”≥0。</a:t>
            </a:r>
            <a:endParaRPr lang="zh-CN" altLang="en-US"/>
          </a:p>
          <a:p>
            <a:r>
              <a:rPr lang="zh-CN" altLang="en-US"/>
              <a:t>纳税人按照规定不得抵扣且未抵扣进项税额的不动产，发生用途改变，用于允许抵扣进项税额的应税项目，可在用途改变的次月将按公式计算出的可以抵扣的进项税额，填入“税额”栏。</a:t>
            </a:r>
            <a:endParaRPr lang="zh-CN" altLang="en-US"/>
          </a:p>
          <a:p>
            <a:r>
              <a:rPr lang="zh-CN" altLang="en-US"/>
              <a:t>本栏“税额”列=《附列资料（五）》第2列“本期不动产进项税额增加额”。</a:t>
            </a:r>
            <a:endParaRPr lang="zh-CN" altLang="en-US"/>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sz="2000"/>
              <a:t>10.第10栏“（四）本期不动产允许抵扣进项税额”：反映按规定本期实际申报抵扣的不动产进项税额。本栏“税额”</a:t>
            </a:r>
            <a:endParaRPr lang="zh-CN" altLang="en-US" sz="2000"/>
          </a:p>
          <a:p>
            <a:r>
              <a:rPr lang="zh-CN" altLang="en-US" sz="2000"/>
              <a:t>列＝《附列资料（五）》第3列“本期可抵扣不动产进项税额”</a:t>
            </a:r>
            <a:endParaRPr lang="zh-CN" altLang="en-US" sz="2000"/>
          </a:p>
          <a:p>
            <a:r>
              <a:rPr lang="zh-CN" altLang="en-US" sz="2000"/>
              <a:t>11.第11栏“（五）外贸企业进项税额抵扣证明”：填写本期申报抵扣的税务机关出口退税部门开具的《出口货物转内销证明》列明允许抵扣的进项税额。</a:t>
            </a:r>
            <a:endParaRPr lang="zh-CN" altLang="en-US" sz="2000"/>
          </a:p>
          <a:p>
            <a:r>
              <a:rPr lang="zh-CN" altLang="en-US" sz="2000"/>
              <a:t>12.第12栏“当期申报抵扣进项税额合计”：反映本期申报抵扣进项税额的合计数。按表中所列公式计算填写。</a:t>
            </a:r>
            <a:endParaRPr lang="zh-CN" altLang="en-US" sz="2000"/>
          </a:p>
          <a:p>
            <a:r>
              <a:rPr lang="zh-CN" altLang="en-US" sz="2000"/>
              <a:t>（三）第13至23栏“二、进项税额转出额”各栏：分别反映纳税人已经抵扣但按规定应在本期转出的进项税额明细情况。</a:t>
            </a:r>
            <a:endParaRPr lang="zh-CN" altLang="en-US" sz="2000"/>
          </a:p>
          <a:p>
            <a:r>
              <a:rPr lang="zh-CN" altLang="en-US" sz="2000"/>
              <a:t>1.第13栏“本期进项税额转出额”：反映已经抵扣但按规定应在本期转出的进项税额合计数。按表中所列公式计算填写。</a:t>
            </a:r>
            <a:endParaRPr lang="zh-CN" altLang="en-US" sz="2000"/>
          </a:p>
          <a:p>
            <a:r>
              <a:rPr lang="zh-CN" altLang="en-US" sz="2000"/>
              <a:t>2.第14栏“免税项目用”：反映用于免征增值税项目，按规定应在本期转出的进项税额。</a:t>
            </a:r>
            <a:endParaRPr lang="zh-CN" altLang="en-US" sz="2000"/>
          </a:p>
          <a:p>
            <a:r>
              <a:rPr lang="zh-CN" altLang="en-US" sz="2000"/>
              <a:t>3.第15栏“集体福利、个人消费”：反映用于集体福利或者个人消费，按规定应在本期转出的进项税额。</a:t>
            </a:r>
            <a:endParaRPr lang="zh-CN" altLang="en-US" sz="2000"/>
          </a:p>
          <a:p>
            <a:r>
              <a:rPr lang="zh-CN" altLang="en-US" sz="2000"/>
              <a:t>4.第16栏“非正常损失”：反映纳税人发生非正常损失，按规定应在本期转出的进项税额。</a:t>
            </a:r>
            <a:endParaRPr lang="zh-CN" altLang="en-US" sz="200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t>5.第17栏“简易计税方法征税项目用”：反映用于按简易计税方法征税项目，按规定应在本期转出的进项税额。</a:t>
            </a:r>
            <a:endParaRPr lang="zh-CN" altLang="en-US"/>
          </a:p>
          <a:p>
            <a:r>
              <a:rPr lang="zh-CN" altLang="en-US"/>
              <a:t>营业税改征增值税的纳税人，服务、不动产和无形资产按规定汇总计算缴纳增值税的分支机构，当期应由总机构汇总的进项税额也填入本栏。</a:t>
            </a:r>
            <a:endParaRPr lang="zh-CN" altLang="en-US"/>
          </a:p>
          <a:p>
            <a:r>
              <a:rPr lang="zh-CN" altLang="en-US"/>
              <a:t>6.第18栏“免抵退税办法不得抵扣的进项税额”：反映按照免、抵、退税办法的规定，由于征税税率与退税税率存在税率差，在本期应转出的进项税额。</a:t>
            </a:r>
            <a:endParaRPr lang="zh-CN" altLang="en-US"/>
          </a:p>
          <a:p>
            <a:r>
              <a:rPr lang="zh-CN" altLang="en-US"/>
              <a:t>7.第19栏“纳税检查调减进项税额”：反映税务、财政、审计部门检查后而调减的进项税额。</a:t>
            </a:r>
            <a:endParaRPr lang="zh-CN" altLang="en-US"/>
          </a:p>
          <a:p>
            <a:r>
              <a:rPr lang="zh-CN" altLang="en-US"/>
              <a:t>8.第20栏“红字专用发票信息表注明的进项税额”：填写主管税务机关开具的《开具红字增值税专用发票信息表》注明的在本期应转出的进项税额。</a:t>
            </a:r>
            <a:endParaRPr lang="zh-CN" altLang="en-US"/>
          </a:p>
          <a:p>
            <a:r>
              <a:rPr lang="zh-CN" altLang="en-US"/>
              <a:t>9.第21栏“上期留抵税额抵减欠税”：填写本期经税务机关同意，使用上期留抵税额抵减欠税的数额。</a:t>
            </a:r>
            <a:endParaRPr lang="zh-CN" altLang="en-US"/>
          </a:p>
          <a:p>
            <a:r>
              <a:rPr lang="zh-CN" altLang="en-US"/>
              <a:t>10.第22栏“上期留抵税额退税”：填写本期经税务机关批准的上期留抵税额退税额。</a:t>
            </a:r>
            <a:endParaRPr lang="zh-CN" altLang="en-US"/>
          </a:p>
          <a:p>
            <a:r>
              <a:rPr lang="zh-CN" altLang="en-US"/>
              <a:t>11.第23栏“其他应作进项税额转出的情形”：反映除上述进项税额转出情形外，其他应在本期转出的进项税额。</a:t>
            </a:r>
            <a:endParaRPr lang="zh-CN" alt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（四）第24至34栏“三、待抵扣进项税额”各栏：分别反映纳税人已经取得，但按税法规定不符合抵扣条件，暂不予在本期申报抵扣的进项税额情况及按税法规定不允许抵扣的进项税额情况。</a:t>
            </a:r>
            <a:endParaRPr lang="zh-CN" altLang="en-US"/>
          </a:p>
          <a:p>
            <a:r>
              <a:rPr lang="zh-CN" altLang="en-US"/>
              <a:t>1.第24至28栏均为增值税专用发票的情况。</a:t>
            </a:r>
            <a:endParaRPr lang="zh-CN" altLang="en-US"/>
          </a:p>
          <a:p>
            <a:r>
              <a:rPr lang="zh-CN" altLang="en-US"/>
              <a:t>2.第25栏“期初已认证相符但未申报抵扣”：反映前期认证相符，但按照税法规定暂不予抵扣及不允许抵扣，结存至本期的增值税专用发票情况。辅导期纳税人填写认证相符但未收到稽核比对结果的增值税专用发票期初情况。</a:t>
            </a:r>
            <a:endParaRPr lang="zh-CN" altLang="en-US"/>
          </a:p>
          <a:p>
            <a:r>
              <a:rPr lang="zh-CN" altLang="en-US"/>
              <a:t>3.第26栏“本期认证相符且本期未申报抵扣”：反映本期认证相符，但按税法规定暂不予抵扣及不允许抵扣，而未申报抵扣的增值税专用发票情况。辅导期纳税人填写本期认证相符但未收到稽核比对结果的增值税专用发票情况。</a:t>
            </a:r>
            <a:endParaRPr lang="zh-CN" altLang="en-US"/>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t>4.第27栏“期末已认证相符但未申报抵扣”：反映截至本期期末，按照税法规定仍暂不予抵扣及不允许抵扣且已认证相符的增值税专用发票情况。辅导期纳税人填写截至本期期末已认证相符但未收到稽核比对结果的增值税专用发票期末情况。</a:t>
            </a:r>
            <a:endParaRPr lang="zh-CN" altLang="en-US"/>
          </a:p>
          <a:p>
            <a:r>
              <a:rPr lang="zh-CN" altLang="en-US"/>
              <a:t>5.第28栏“其中：按照税法规定不允许抵扣”：反映截至本期期末已认证相符但未申报抵扣的增值税专用发票中，按照税法规定不允许抵扣的增值税专用发票情况。</a:t>
            </a:r>
            <a:endParaRPr lang="zh-CN" altLang="en-US"/>
          </a:p>
          <a:p>
            <a:r>
              <a:rPr lang="zh-CN" altLang="en-US"/>
              <a:t>6.第29栏“（二）其他扣税凭证”：反映截至本期期末仍未申报抵扣的除增值税专用发票之外的其他扣税凭证情况。具体包括：海关进口增值税专用缴款书、农产品收购发票或者销售发票、代扣代缴税收完税凭证和其他符合政策规定的抵扣凭证。该栏应等于第30至33栏之和。</a:t>
            </a:r>
            <a:endParaRPr lang="zh-CN" altLang="en-US"/>
          </a:p>
          <a:p>
            <a:r>
              <a:rPr lang="zh-CN" altLang="en-US"/>
              <a:t>7.第30栏“海关进口增值税专用缴款书”：反映已取得但截至本期期末仍未申报抵扣的海关进口增值税专用缴款书情况，包括纳税人未收到稽核比对结果的海关进口增值税专用缴款书情况。</a:t>
            </a:r>
            <a:endParaRPr lang="zh-CN" altLang="en-US"/>
          </a:p>
          <a:p>
            <a:r>
              <a:rPr lang="zh-CN" altLang="en-US"/>
              <a:t>8.第31栏“农产品收购发票或者销售发票”：反映已取得但截至本期期末仍未申报抵扣的农产品收购发票和农产品销售普通发票情况。</a:t>
            </a:r>
            <a:endParaRPr lang="zh-CN" altLang="en-US"/>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9.第32栏“代扣代缴税收缴款凭证”：反映已取得但截至本期期末仍未申报抵扣的代扣代缴税收完税凭证情况。</a:t>
            </a:r>
            <a:endParaRPr lang="zh-CN" altLang="en-US"/>
          </a:p>
          <a:p>
            <a:r>
              <a:rPr lang="zh-CN" altLang="en-US"/>
              <a:t>10.第33栏“其他”：反映已取得但截至本期期末仍未申报抵扣的其他扣税凭证的情况。</a:t>
            </a:r>
            <a:endParaRPr lang="zh-CN" altLang="en-US"/>
          </a:p>
          <a:p>
            <a:r>
              <a:rPr lang="zh-CN" altLang="en-US"/>
              <a:t>（五）第35至36栏“四、其他”各栏。</a:t>
            </a:r>
            <a:endParaRPr lang="zh-CN" altLang="en-US"/>
          </a:p>
          <a:p>
            <a:r>
              <a:rPr lang="zh-CN" altLang="en-US"/>
              <a:t>1.第35栏“本期认证相符的增值税专用发票”：反映本期认证相符的增值税专用发票的情况。</a:t>
            </a:r>
            <a:endParaRPr lang="zh-CN" altLang="en-US"/>
          </a:p>
          <a:p>
            <a:r>
              <a:rPr lang="zh-CN" altLang="en-US"/>
              <a:t>2.第36栏“代扣代缴税额”：填写纳税人根据《中华人民共和国增值税暂行条例》第十八条扣缴的应税劳务增值税额与根据营业税改征增值税有关政策规定扣缴的服务、不动产和无形资产增值税额之和。</a:t>
            </a:r>
            <a:endParaRPr lang="zh-CN" altLang="en-US"/>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b="1">
                <a:solidFill>
                  <a:srgbClr val="FF0000"/>
                </a:solidFill>
              </a:rPr>
              <a:t>《增值税纳税申报表附列资料（三）》（服务、不动产和无形资产扣除项目明细）填写说明</a:t>
            </a:r>
            <a:endParaRPr lang="zh-CN" altLang="en-US" b="1">
              <a:solidFill>
                <a:srgbClr val="FF0000"/>
              </a:solidFill>
            </a:endParaRPr>
          </a:p>
          <a:p>
            <a:r>
              <a:rPr lang="zh-CN" altLang="en-US"/>
              <a:t>  第1列“本期服务、不动产和无形资产价税合计额（免税销售额）”：营业税改征增值税的服务、不动产和无形资产属于征税项目的，填写扣除之前的本期服务、不动产和无形资产价税合计额；营业税改征增值税的服务、不动产和无形资产属于免抵退税或免税项目的，填写扣除之前的本期服务、不动产和无形资产免税销售额。本列各行次等于《附列资料（一）》第11列对应行次，其中本列第3行和第4行之和等于《附列资料（一）》第11列第5栏。</a:t>
            </a:r>
            <a:endParaRPr lang="zh-CN" altLang="en-US"/>
          </a:p>
          <a:p>
            <a:r>
              <a:rPr lang="zh-CN" altLang="en-US"/>
              <a:t>营业税改征增值税的纳税人，服务、不动产和无形资产按规定汇总计算缴纳增值税的分支机构，本列各行次之和等于《附列资料（一）》第11列第13a、13b行之和。</a:t>
            </a:r>
            <a:endParaRPr lang="zh-CN" altLang="en-US"/>
          </a:p>
          <a:p>
            <a:r>
              <a:rPr lang="zh-CN" altLang="en-US"/>
              <a:t>第2列“服务、不动产和无形资产扣除项目”“期初余额”：填写服务、不动产和无形资产扣除项目上期期末结存的金额，试点实施之日的税款所属期填写“0”。本列各行次等于上期《附列资料（三）》第6列对应行次。本列第4行“6%税率的金融商品转让项目”“期初余额”年初首期填报时应填“0”。</a:t>
            </a:r>
            <a:endParaRPr lang="zh-CN" alt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第3列“服务、不动产和无形资产扣除项目”“本期发生额”：填写本期取得的按税法规定准予扣除的服务、不动产和无形资产扣除项目金额。</a:t>
            </a:r>
            <a:endParaRPr lang="zh-CN" altLang="en-US"/>
          </a:p>
          <a:p>
            <a:r>
              <a:rPr lang="zh-CN" altLang="en-US"/>
              <a:t>第4列“服务、不动产和无形资产扣除项目”“本期应扣除金额”：填写服务、不动产和无形资产扣除项目本期应扣除的金额。</a:t>
            </a:r>
            <a:endParaRPr lang="zh-CN" altLang="en-US"/>
          </a:p>
          <a:p>
            <a:r>
              <a:rPr lang="zh-CN" altLang="en-US"/>
              <a:t>本列各行次＝第2列对应各行次+第3列对应各行次</a:t>
            </a:r>
            <a:endParaRPr lang="zh-CN" altLang="en-US"/>
          </a:p>
          <a:p>
            <a:r>
              <a:rPr lang="zh-CN" altLang="en-US"/>
              <a:t>第5列“服务、不动产和无形资产扣除项目”“本期实际扣除金额”：填写服务、不动产和无形资产扣除项目本期实际扣除的金额。</a:t>
            </a:r>
            <a:endParaRPr lang="zh-CN" altLang="en-US"/>
          </a:p>
          <a:p>
            <a:r>
              <a:rPr lang="zh-CN" altLang="en-US"/>
              <a:t>本列各行次≤第4列对应各行次且本列各行次≤第1列对应各行次。</a:t>
            </a:r>
            <a:endParaRPr lang="zh-CN" altLang="en-US"/>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p>
            <a:r>
              <a:rPr lang="zh-CN" altLang="en-US"/>
              <a:t>第6列“服务、不动产和无形资产扣除项目”“期末余额”：填写服务、不动产和无形资产扣除项目本期期末结存的金额。</a:t>
            </a:r>
            <a:endParaRPr lang="zh-CN" altLang="en-US"/>
          </a:p>
          <a:p>
            <a:r>
              <a:rPr lang="zh-CN" altLang="en-US"/>
              <a:t>本列各行次＝第4列对应各行次-第5列对应各行次</a:t>
            </a:r>
            <a:endParaRPr lang="zh-CN" altLang="en-US"/>
          </a:p>
          <a:p>
            <a:endParaRPr lang="zh-CN" alt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b="1">
                <a:solidFill>
                  <a:srgbClr val="FF0000"/>
                </a:solidFill>
              </a:rPr>
              <a:t>《增值税纳税申报表附列资料（四）》（税额抵减情况表）填写说明</a:t>
            </a:r>
            <a:endParaRPr lang="zh-CN" altLang="en-US" b="1">
              <a:solidFill>
                <a:srgbClr val="FF0000"/>
              </a:solidFill>
            </a:endParaRPr>
          </a:p>
          <a:p>
            <a:r>
              <a:rPr lang="zh-CN" altLang="en-US" b="1">
                <a:solidFill>
                  <a:srgbClr val="FF0000"/>
                </a:solidFill>
              </a:rPr>
              <a:t>本表第1行由发生增值税税控系统专用设备费用和技术维护费的纳税人填写，反映纳税人增值税税控系统专用设备费用和技术维护费按规定抵减增值税应纳税额的情况。</a:t>
            </a:r>
            <a:endParaRPr lang="zh-CN" altLang="en-US" b="1">
              <a:solidFill>
                <a:srgbClr val="FF0000"/>
              </a:solidFill>
            </a:endParaRPr>
          </a:p>
          <a:p>
            <a:r>
              <a:rPr lang="zh-CN" altLang="en-US" b="1">
                <a:solidFill>
                  <a:srgbClr val="FF0000"/>
                </a:solidFill>
              </a:rPr>
              <a:t>本表第2行由营业税改征增值税纳税人，服务、不动产和无形资产按规定汇总计算缴纳增值税的总机构填写，反映其分支机构预征缴纳税款抵减总机构应纳增值税税额的情况。</a:t>
            </a:r>
            <a:endParaRPr lang="zh-CN" altLang="en-US" b="1">
              <a:solidFill>
                <a:srgbClr val="FF0000"/>
              </a:solidFill>
            </a:endParaRPr>
          </a:p>
          <a:p>
            <a:r>
              <a:rPr lang="zh-CN" altLang="en-US" b="1">
                <a:solidFill>
                  <a:srgbClr val="FF0000"/>
                </a:solidFill>
              </a:rPr>
              <a:t>本表第3行由销售建筑服务并按规定预缴增值税的纳税人填写，反映其销售建筑服务预征缴纳税款抵减应纳增值税税额的情况。</a:t>
            </a:r>
            <a:endParaRPr lang="zh-CN" altLang="en-US" b="1">
              <a:solidFill>
                <a:srgbClr val="FF0000"/>
              </a:solidFill>
            </a:endParaRPr>
          </a:p>
          <a:p>
            <a:r>
              <a:rPr lang="zh-CN" altLang="en-US" b="1">
                <a:solidFill>
                  <a:srgbClr val="FF0000"/>
                </a:solidFill>
              </a:rPr>
              <a:t>本表第4行由销售不动产并按规定预缴增值税的纳税人填写，反映其销售不动产预征缴纳税款抵减应纳增值税税额的情况。</a:t>
            </a:r>
            <a:endParaRPr lang="zh-CN" altLang="en-US" b="1">
              <a:solidFill>
                <a:srgbClr val="FF0000"/>
              </a:solidFill>
            </a:endParaRPr>
          </a:p>
          <a:p>
            <a:r>
              <a:rPr lang="zh-CN" altLang="en-US" b="1">
                <a:solidFill>
                  <a:srgbClr val="FF0000"/>
                </a:solidFill>
              </a:rPr>
              <a:t>本表第5行由出租不动产并按规定预缴增值税的纳税人填写，反映其出租不动产预征缴纳税款抵减应纳增值税税额的情况。</a:t>
            </a:r>
            <a:endParaRPr lang="zh-CN" altLang="en-US" b="1">
              <a:solidFill>
                <a:srgbClr val="FF0000"/>
              </a:solidFill>
            </a:endParaRPr>
          </a:p>
          <a:p>
            <a:r>
              <a:rPr lang="zh-CN" altLang="en-US" b="1">
                <a:solidFill>
                  <a:srgbClr val="FF0000"/>
                </a:solidFill>
              </a:rPr>
              <a:t>未发生上述业务的纳税人不填写本表。</a:t>
            </a:r>
            <a:endParaRPr lang="zh-CN" altLang="en-US" b="1">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（二） 销售无形资产</a:t>
            </a:r>
            <a:endParaRPr lang="zh-CN" altLang="en-US"/>
          </a:p>
          <a:p>
            <a:r>
              <a:rPr lang="zh-CN" altLang="en-US"/>
              <a:t>销售无形资产，是指转让无形资产所有权或者使用权的业务活动。无形资产，是指不具实物形态，但能带来经济利益的资产，包括技术、商标、著作权、商誉、自然资源使用权和其他权益性无形资产。</a:t>
            </a:r>
            <a:endParaRPr lang="zh-CN" altLang="en-US"/>
          </a:p>
          <a:p>
            <a:r>
              <a:rPr lang="zh-CN" altLang="en-US"/>
              <a:t>技术，包括专利技术和非专利技术。</a:t>
            </a:r>
            <a:endParaRPr lang="zh-CN" altLang="en-US"/>
          </a:p>
          <a:p>
            <a:r>
              <a:rPr lang="zh-CN" altLang="en-US" b="1">
                <a:solidFill>
                  <a:srgbClr val="FF0000"/>
                </a:solidFill>
              </a:rPr>
              <a:t>自然资源使用权，包括土地使用权、海域使用权、探矿权、采矿权、取水权和其他自然资源使用权</a:t>
            </a:r>
            <a:r>
              <a:rPr lang="zh-CN" altLang="en-US"/>
              <a:t>。</a:t>
            </a:r>
            <a:endParaRPr lang="zh-CN" altLang="en-US"/>
          </a:p>
          <a:p>
            <a:r>
              <a:rPr lang="zh-CN" altLang="en-US"/>
              <a:t>其他权益性无形资产，包括基础设施资产经营权、公共事业特许权、配额、经营权(包括特许经营权、连锁经营权、其他经营权)、经销权、分销权、代理权、会员权、席位权、网络游戏虚拟道具、域名、名称权、肖像权、冠名权、转会费等。</a:t>
            </a:r>
            <a:endParaRPr lang="zh-CN" altLang="en-US"/>
          </a:p>
          <a:p>
            <a:endParaRPr lang="zh-CN" altLang="en-US"/>
          </a:p>
          <a:p>
            <a:endParaRPr lang="zh-CN" altLang="en-US"/>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b="1">
                <a:solidFill>
                  <a:srgbClr val="FF0000"/>
                </a:solidFill>
              </a:rPr>
              <a:t>《增值税纳税申报表附列资料（五）》（不动产分期抵扣计算表）填表说明</a:t>
            </a:r>
            <a:endParaRPr lang="zh-CN" altLang="en-US" b="1">
              <a:solidFill>
                <a:srgbClr val="FF0000"/>
              </a:solidFill>
            </a:endParaRPr>
          </a:p>
          <a:p>
            <a:r>
              <a:rPr lang="zh-CN" altLang="en-US"/>
              <a:t>第1列“期初待抵扣不动产进项税额”：填写纳税人上期期末待抵扣不动产进项税额。</a:t>
            </a:r>
            <a:endParaRPr lang="zh-CN" altLang="en-US"/>
          </a:p>
          <a:p>
            <a:r>
              <a:rPr lang="zh-CN" altLang="en-US"/>
              <a:t>第2列“本期不动产进项税额增加额”：填写本期取得的符合税法规定的不动产进项税额。</a:t>
            </a:r>
            <a:endParaRPr lang="zh-CN" altLang="en-US"/>
          </a:p>
          <a:p>
            <a:r>
              <a:rPr lang="zh-CN" altLang="en-US"/>
              <a:t>第3列“本期可抵扣不动产进项税额”：填写符合税法规定可以在本期抵扣的不动产进项税额。</a:t>
            </a:r>
            <a:endParaRPr lang="zh-CN" altLang="en-US"/>
          </a:p>
          <a:p>
            <a:r>
              <a:rPr lang="zh-CN" altLang="en-US"/>
              <a:t>第4列“本期转入的待抵扣不动产进项税额”：填写按照税法规定本期应转入的待抵扣不动产进项税额。</a:t>
            </a:r>
            <a:endParaRPr lang="zh-CN" altLang="en-US"/>
          </a:p>
          <a:p>
            <a:r>
              <a:rPr lang="zh-CN" altLang="en-US"/>
              <a:t>本列数≤《附列资料（二）》第23栏“税额”。</a:t>
            </a:r>
            <a:endParaRPr lang="zh-CN" altLang="en-US"/>
          </a:p>
          <a:p>
            <a:r>
              <a:rPr lang="zh-CN" altLang="en-US"/>
              <a:t>第5列“本期转出的待抵扣不动产进项税额”：填写按照税法规定本期应转出的待抵扣不动产进项税额。</a:t>
            </a:r>
            <a:endParaRPr lang="zh-CN" altLang="en-US"/>
          </a:p>
          <a:p>
            <a:r>
              <a:rPr lang="zh-CN" altLang="en-US"/>
              <a:t>第6列“期末待抵扣不动产进项税额”：填写本期期末尚未抵扣的不动产进项税额，按表中公式填写。</a:t>
            </a:r>
            <a:endParaRPr lang="zh-CN" altLang="en-US"/>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p:txBody>
      </p:sp>
      <p:sp>
        <p:nvSpPr>
          <p:cNvPr id="3" name="内容占位符 2"/>
          <p:cNvSpPr>
            <a:spLocks noGrp="1"/>
          </p:cNvSpPr>
          <p:nvPr>
            <p:ph idx="1"/>
          </p:nvPr>
        </p:nvSpPr>
        <p:spPr/>
        <p:txBody>
          <a:bodyPr/>
          <a:p>
            <a:r>
              <a:rPr lang="zh-CN" altLang="en-US" b="1">
                <a:solidFill>
                  <a:srgbClr val="FF0000"/>
                </a:solidFill>
              </a:rPr>
              <a:t>《固定资产(不含不动产)进项税额抵扣情况表》填写说明</a:t>
            </a:r>
            <a:endParaRPr lang="zh-CN" altLang="en-US" b="1">
              <a:solidFill>
                <a:srgbClr val="FF0000"/>
              </a:solidFill>
            </a:endParaRPr>
          </a:p>
          <a:p>
            <a:r>
              <a:rPr lang="zh-CN" altLang="en-US"/>
              <a:t>本表反映纳税人在《附列资料（二）》“一、申报抵扣的进项税额”中固定资产的进项税额。本表按增值税专用发票、海关进口增值税专用缴款书分别填写。</a:t>
            </a:r>
            <a:endParaRPr lang="zh-CN" altLang="en-U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Autofit/>
          </a:bodyPr>
          <a:p>
            <a:r>
              <a:rPr lang="zh-CN" altLang="en-US" b="1">
                <a:solidFill>
                  <a:srgbClr val="FF0000"/>
                </a:solidFill>
              </a:rPr>
              <a:t>《本期抵扣进项税额结构明细表》填写说明</a:t>
            </a:r>
            <a:endParaRPr lang="zh-CN" altLang="en-US" b="1">
              <a:solidFill>
                <a:srgbClr val="FF0000"/>
              </a:solidFill>
            </a:endParaRPr>
          </a:p>
          <a:p>
            <a:r>
              <a:rPr lang="zh-CN" altLang="en-US" sz="1900"/>
              <a:t>第1栏反映本期申报抵扣进项税额的合计数。按表中所列公式计算填写。 本栏“税额”列=《附列资料（二）》第12栏“税额”列。</a:t>
            </a:r>
            <a:endParaRPr lang="zh-CN" altLang="en-US" sz="1900"/>
          </a:p>
          <a:p>
            <a:r>
              <a:rPr lang="zh-CN" altLang="en-US" sz="1900"/>
              <a:t>第2至17栏分别反映纳税人按税法规定符合抵扣条件，在本期申报抵扣的不同税率（或征收率）的进项税额。其中，用于购建不动产的进项税额按照本期实际抵扣的进项税额填写。</a:t>
            </a:r>
            <a:endParaRPr lang="zh-CN" altLang="en-US" sz="1900"/>
          </a:p>
          <a:p>
            <a:r>
              <a:rPr lang="zh-CN" altLang="en-US" sz="1900"/>
              <a:t>第18栏反映纳税人按照农产品增值税进项税额核定扣除办法计算抵扣的进项税额。</a:t>
            </a:r>
            <a:endParaRPr lang="zh-CN" altLang="en-US" sz="1900"/>
          </a:p>
          <a:p>
            <a:r>
              <a:rPr lang="zh-CN" altLang="en-US" sz="1900"/>
              <a:t>第19栏反映纳税人按照外贸企业进项税额抵扣证明注明的进项税额。</a:t>
            </a:r>
            <a:endParaRPr lang="zh-CN" altLang="en-US" sz="1900"/>
          </a:p>
          <a:p>
            <a:r>
              <a:rPr lang="zh-CN" altLang="en-US" sz="1900"/>
              <a:t>本表内各栏间逻辑关系如下：</a:t>
            </a:r>
            <a:endParaRPr lang="zh-CN" altLang="en-US" sz="1900"/>
          </a:p>
          <a:p>
            <a:r>
              <a:rPr lang="zh-CN" altLang="en-US" sz="1900"/>
              <a:t>第1栏表内公式为1=2+4+5+10+13+15+17+18+19；第2栏≥第3栏；第5栏≥第6栏+第7栏+第8栏+第9栏；第10栏≥第11栏+第12栏；第13栏≥第14栏；第15栏≥第16栏。</a:t>
            </a:r>
            <a:endParaRPr lang="zh-CN" altLang="en-US" sz="190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5000"/>
          </a:bodyPr>
          <a:p>
            <a:r>
              <a:rPr lang="zh-CN" altLang="en-US" sz="3200" b="1">
                <a:solidFill>
                  <a:srgbClr val="FF0000"/>
                </a:solidFill>
              </a:rPr>
              <a:t>《增值税减免税申报明细表》填写说明</a:t>
            </a:r>
            <a:endParaRPr lang="zh-CN" altLang="en-US" sz="3200" b="1">
              <a:solidFill>
                <a:srgbClr val="FF0000"/>
              </a:solidFill>
            </a:endParaRPr>
          </a:p>
          <a:p>
            <a:r>
              <a:rPr lang="zh-CN" altLang="en-US"/>
              <a:t>（一）本表由享受增值税减免税优惠政策的增值税一般纳税人和小规模纳税人填写。仅享受月销售额不超过3万元（按季纳税9万元）免征增值税政策或未达起征点的增值税小规模纳税人不需填报本表，即小规模纳税人当期增值税纳税申报表主表第12栏“其他免税销售额”“本期数”和第16栏“本期应纳税额减征额”“本期数”均无数据时，不需填报本表。</a:t>
            </a:r>
            <a:endParaRPr lang="zh-CN" altLang="en-US"/>
          </a:p>
          <a:p>
            <a:r>
              <a:rPr lang="zh-CN" altLang="en-US"/>
              <a:t>（二）“税款所属时间”“纳税人名称”的填写同增值税纳税申报表主表（以下简称主表）。</a:t>
            </a:r>
            <a:endParaRPr lang="zh-CN" altLang="en-US"/>
          </a:p>
          <a:p>
            <a:r>
              <a:rPr lang="zh-CN" altLang="en-US"/>
              <a:t>（三）“一、减税项目”由本期按照税收法律、法规及国家有关税收规定享受减征（</a:t>
            </a:r>
            <a:r>
              <a:rPr lang="zh-CN" altLang="en-US" b="1">
                <a:solidFill>
                  <a:srgbClr val="FF0000"/>
                </a:solidFill>
              </a:rPr>
              <a:t>包含税额式减征、税率式减征</a:t>
            </a:r>
            <a:r>
              <a:rPr lang="zh-CN" altLang="en-US"/>
              <a:t>）增值税优惠的纳税人填写。</a:t>
            </a:r>
            <a:endParaRPr lang="zh-CN" altLang="en-US"/>
          </a:p>
          <a:p>
            <a:r>
              <a:rPr lang="zh-CN" altLang="en-US"/>
              <a:t>1.“</a:t>
            </a:r>
            <a:r>
              <a:rPr lang="zh-CN" altLang="en-US" b="1">
                <a:solidFill>
                  <a:srgbClr val="FF0000"/>
                </a:solidFill>
              </a:rPr>
              <a:t>减税性质代码及名称”：根据国家税务总局最新发布的《减免性质及分类表》所列减免性质代码、项目名称填写。同时有多个减征项目的，应分别填写</a:t>
            </a:r>
            <a:r>
              <a:rPr lang="zh-CN" altLang="en-US"/>
              <a:t>。</a:t>
            </a:r>
            <a:endParaRPr lang="zh-CN" altLang="en-US"/>
          </a:p>
          <a:p>
            <a:endParaRPr lang="zh-CN" altLang="en-US"/>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a:sym typeface="+mn-ea"/>
              </a:rPr>
              <a:t>2.第1列“期初余额”：填写应纳税额减征项目上期“期末余额”，为对应项目上期应抵减而不足抵减的余额。</a:t>
            </a:r>
            <a:endParaRPr lang="zh-CN" altLang="en-US"/>
          </a:p>
          <a:p>
            <a:r>
              <a:rPr lang="zh-CN" altLang="en-US">
                <a:sym typeface="+mn-ea"/>
              </a:rPr>
              <a:t>3.第2列“本期发生额”：填写本期发生的按照规定准予抵减增值税应纳税额的金额。</a:t>
            </a:r>
            <a:endParaRPr lang="zh-CN" altLang="en-US"/>
          </a:p>
          <a:p>
            <a:r>
              <a:rPr lang="zh-CN" altLang="en-US">
                <a:sym typeface="+mn-ea"/>
              </a:rPr>
              <a:t>4.第3列“本期应抵减税额”：填写本期应抵减增值税应纳税额的金额。本列按表中所列公式填写。</a:t>
            </a:r>
            <a:endParaRPr lang="zh-CN" altLang="en-US"/>
          </a:p>
          <a:p>
            <a:r>
              <a:rPr lang="zh-CN" altLang="en-US">
                <a:sym typeface="+mn-ea"/>
              </a:rPr>
              <a:t>5.第4列“本期实际抵减税额”：填写本期实际抵减增值税应纳税额的金额。本列各行≤第3列对应各行。</a:t>
            </a:r>
            <a:endParaRPr lang="zh-CN" altLang="en-US"/>
          </a:p>
          <a:p>
            <a:r>
              <a:rPr lang="zh-CN" altLang="en-US">
                <a:sym typeface="+mn-ea"/>
              </a:rPr>
              <a:t>一般纳税人填写时，第1行“合计”本列数=主表第23行“一般项目”列“本月数”。</a:t>
            </a:r>
            <a:endParaRPr lang="zh-CN" altLang="en-US"/>
          </a:p>
          <a:p>
            <a:r>
              <a:rPr lang="zh-CN" altLang="en-US">
                <a:sym typeface="+mn-ea"/>
              </a:rPr>
              <a:t>小规模纳税人填写时，第1行“合计”本列数=主表第16行“本期应纳税额减征额”“本期数”。</a:t>
            </a:r>
            <a:endParaRPr lang="zh-CN" altLang="en-US"/>
          </a:p>
          <a:p>
            <a:r>
              <a:rPr lang="zh-CN" altLang="en-US">
                <a:sym typeface="+mn-ea"/>
              </a:rPr>
              <a:t>6.第5列“期末余额”：按表中所列公式填写。</a:t>
            </a:r>
            <a:endParaRPr lang="zh-CN" altLang="en-US"/>
          </a:p>
          <a:p>
            <a:endParaRPr lang="zh-CN" altLang="en-US"/>
          </a:p>
          <a:p>
            <a:endParaRPr lang="zh-CN" altLang="en-US"/>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45000"/>
          </a:bodyPr>
          <a:p>
            <a:r>
              <a:rPr lang="zh-CN" altLang="en-US">
                <a:sym typeface="+mn-ea"/>
              </a:rPr>
              <a:t>   </a:t>
            </a:r>
            <a:r>
              <a:rPr lang="zh-CN" altLang="en-US" sz="3600">
                <a:sym typeface="+mn-ea"/>
              </a:rPr>
              <a:t> （四）“二、免税项目”由本期按照税收法律、法规及国家有关税收规定免征增值税的纳税人填写。仅享受小微企业免征增值税政策或未达起征点的小规模纳税人不需填写，即小规模纳税人申报表主表第12栏“其他免税销售额”“本期数”无数据时，不需填写本栏。</a:t>
            </a:r>
            <a:endParaRPr lang="zh-CN" altLang="en-US" sz="3600"/>
          </a:p>
          <a:p>
            <a:r>
              <a:rPr lang="zh-CN" altLang="en-US" sz="3600">
                <a:sym typeface="+mn-ea"/>
              </a:rPr>
              <a:t>1.“免税性质代码及名称”：根据国家税务总局最新发布的《减免性质及分类表》所列减免性质代码、项目名称填写。同时有多个免税项目的，应分别填写。</a:t>
            </a:r>
            <a:endParaRPr lang="zh-CN" altLang="en-US" sz="3600"/>
          </a:p>
          <a:p>
            <a:r>
              <a:rPr lang="zh-CN" altLang="en-US" sz="3600">
                <a:sym typeface="+mn-ea"/>
              </a:rPr>
              <a:t>2.“出口免税”填写纳税人本期按照税法规定出口免征增值税的销售额，但不包括适用免、抵、退税办法出口的销售额。小规模纳税人不填写本栏。</a:t>
            </a:r>
            <a:endParaRPr lang="zh-CN" altLang="en-US" sz="3600"/>
          </a:p>
          <a:p>
            <a:r>
              <a:rPr lang="zh-CN" altLang="en-US" sz="3600">
                <a:sym typeface="+mn-ea"/>
              </a:rPr>
              <a:t>3.第1列“免征增值税项目销售额”：填写纳税人免税项目的销售额。免税销售额按照有关规定允许从取得的全部价款和价外费用中扣除价款的，应填写扣除之前的销售额。</a:t>
            </a:r>
            <a:endParaRPr lang="zh-CN" altLang="en-US" sz="3600"/>
          </a:p>
          <a:p>
            <a:r>
              <a:rPr lang="zh-CN" altLang="en-US" sz="3600">
                <a:sym typeface="+mn-ea"/>
              </a:rPr>
              <a:t>一般纳税人填写时，本列“合计”等于主表第8行“一般项目”列“本月数”。</a:t>
            </a:r>
            <a:endParaRPr lang="zh-CN" altLang="en-US" sz="3600"/>
          </a:p>
          <a:p>
            <a:r>
              <a:rPr lang="zh-CN" altLang="en-US" sz="3600">
                <a:sym typeface="+mn-ea"/>
              </a:rPr>
              <a:t>小规模纳税人填写时，本列“合计”等于主表第12行“其他免税销售额”“本期数”。</a:t>
            </a:r>
            <a:endParaRPr lang="zh-CN" altLang="en-US" sz="3600"/>
          </a:p>
          <a:p>
            <a:r>
              <a:rPr lang="zh-CN" altLang="en-US" sz="3600">
                <a:sym typeface="+mn-ea"/>
              </a:rPr>
              <a:t>4.第2列“免税销售额扣除项目本期实际扣除金额”：免税销售额按照有关规定允许从取得的全部价款和价外费用中扣除价款的，据实填写扣除金额；无扣除项目的，本列填写“0”。</a:t>
            </a:r>
            <a:endParaRPr lang="zh-CN" altLang="en-US" sz="3600"/>
          </a:p>
          <a:p>
            <a:endParaRPr lang="zh-CN" altLang="en-US" sz="360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第三部分    增值税纳税申报表</a:t>
            </a:r>
            <a:endParaRPr lang="zh-CN" altLang="en-US"/>
          </a:p>
          <a:p>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sym typeface="+mn-ea"/>
              </a:rPr>
              <a:t>5.第3列“扣除后免税销售额”:按表中所列公式填写。</a:t>
            </a:r>
            <a:endParaRPr lang="zh-CN" altLang="en-US"/>
          </a:p>
          <a:p>
            <a:r>
              <a:rPr lang="zh-CN" altLang="en-US">
                <a:sym typeface="+mn-ea"/>
              </a:rPr>
              <a:t>6.第4列“免税销售额对应的进项税额”：本期用于增值税免税项目的进项税额。小规模纳税人不填写本列，一般纳税人按下列情况填写：</a:t>
            </a:r>
            <a:endParaRPr lang="zh-CN" altLang="en-US"/>
          </a:p>
          <a:p>
            <a:r>
              <a:rPr lang="zh-CN" altLang="en-US">
                <a:sym typeface="+mn-ea"/>
              </a:rPr>
              <a:t>（1）纳税人兼营应税和免税项目的，按当期免税销售额对应的进项税额填写；</a:t>
            </a:r>
            <a:endParaRPr lang="zh-CN" altLang="en-US"/>
          </a:p>
          <a:p>
            <a:r>
              <a:rPr lang="zh-CN" altLang="en-US">
                <a:sym typeface="+mn-ea"/>
              </a:rPr>
              <a:t>（2）纳税人本期销售收入全部为免税项目，且当期取得合法扣税凭证的，按当期取得的合法扣税凭证注明或计算的进项税额填写；</a:t>
            </a:r>
            <a:endParaRPr lang="zh-CN" altLang="en-US"/>
          </a:p>
          <a:p>
            <a:r>
              <a:rPr lang="zh-CN" altLang="en-US">
                <a:sym typeface="+mn-ea"/>
              </a:rPr>
              <a:t>（3）当期未取得合法扣税凭证的，纳税人可根据实际情况自行计算免税项目对应的进项税额；无法计算的，本栏次填“0”。</a:t>
            </a:r>
            <a:endParaRPr lang="zh-CN" altLang="en-US"/>
          </a:p>
          <a:p>
            <a:r>
              <a:rPr lang="zh-CN" altLang="en-US">
                <a:sym typeface="+mn-ea"/>
              </a:rPr>
              <a:t>7.第5列“免税额”：一般纳税人和小规模纳税人分别按下列公式计算填写，且本列各行数应大于或等于0。</a:t>
            </a:r>
            <a:endParaRPr lang="zh-CN" altLang="en-US"/>
          </a:p>
          <a:p>
            <a:r>
              <a:rPr lang="zh-CN" altLang="en-US">
                <a:sym typeface="+mn-ea"/>
              </a:rPr>
              <a:t>一般纳税人公式：第5列“免税额”≤第3列“扣除后免税销售额”×适用税率-第4列“免税销售额对应的进项税额”。</a:t>
            </a:r>
            <a:endParaRPr lang="zh-CN" altLang="en-US"/>
          </a:p>
          <a:p>
            <a:r>
              <a:rPr lang="zh-CN" altLang="en-US">
                <a:sym typeface="+mn-ea"/>
              </a:rPr>
              <a:t>小规模纳税人公式：第5列“免税额”=第3列“扣除后免税销售额”×征收率。</a:t>
            </a:r>
            <a:endParaRPr lang="zh-CN" altLang="en-US"/>
          </a:p>
          <a:p>
            <a:endParaRPr lang="zh-CN" altLang="en-US"/>
          </a:p>
          <a:p>
            <a:endParaRPr lang="zh-CN" altLang="en-US"/>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第四部分   其他</a:t>
            </a:r>
            <a:endParaRPr lang="zh-CN" altLang="en-US"/>
          </a:p>
        </p:txBody>
      </p:sp>
      <p:sp>
        <p:nvSpPr>
          <p:cNvPr id="3" name="内容占位符 2"/>
          <p:cNvSpPr>
            <a:spLocks noGrp="1"/>
          </p:cNvSpPr>
          <p:nvPr>
            <p:ph idx="1"/>
          </p:nvPr>
        </p:nvSpPr>
        <p:spPr/>
        <p:txBody>
          <a:bodyPr>
            <a:normAutofit fontScale="90000" lnSpcReduction="20000"/>
          </a:bodyPr>
          <a:p>
            <a:r>
              <a:rPr lang="zh-CN" altLang="en-US"/>
              <a:t>一、物业公司营业税改征增值税后，增值税税收负担是否上升的问题</a:t>
            </a:r>
            <a:endParaRPr lang="zh-CN" altLang="en-US"/>
          </a:p>
          <a:p>
            <a:r>
              <a:rPr lang="zh-CN" altLang="en-US"/>
              <a:t>     假设物业管理公司年收入为</a:t>
            </a:r>
            <a:r>
              <a:rPr lang="en-US" altLang="zh-CN"/>
              <a:t>A</a:t>
            </a:r>
            <a:r>
              <a:rPr lang="zh-CN" altLang="en-US"/>
              <a:t>，</a:t>
            </a:r>
            <a:endParaRPr lang="zh-CN" altLang="en-US"/>
          </a:p>
          <a:p>
            <a:r>
              <a:rPr lang="zh-CN" altLang="en-US"/>
              <a:t>税改前，应纳营业税</a:t>
            </a:r>
            <a:r>
              <a:rPr lang="en-US" altLang="zh-CN"/>
              <a:t>=A*5%=0.05</a:t>
            </a:r>
            <a:r>
              <a:rPr lang="en-US" altLang="zh-CN">
                <a:sym typeface="+mn-ea"/>
              </a:rPr>
              <a:t>A;</a:t>
            </a:r>
            <a:endParaRPr lang="en-US" altLang="zh-CN">
              <a:sym typeface="+mn-ea"/>
            </a:endParaRPr>
          </a:p>
          <a:p>
            <a:r>
              <a:rPr lang="zh-CN" altLang="zh-CN"/>
              <a:t>税改后，（增值税一般纳税人）</a:t>
            </a:r>
            <a:endParaRPr lang="zh-CN" altLang="zh-CN"/>
          </a:p>
          <a:p>
            <a:r>
              <a:rPr lang="zh-CN" altLang="zh-CN"/>
              <a:t>            应纳税增值税</a:t>
            </a:r>
            <a:r>
              <a:rPr lang="en-US" altLang="zh-CN"/>
              <a:t>=A/1.06*6%=0.056</a:t>
            </a:r>
            <a:r>
              <a:rPr lang="en-US" altLang="zh-CN">
                <a:sym typeface="+mn-ea"/>
              </a:rPr>
              <a:t>A;</a:t>
            </a:r>
            <a:endParaRPr lang="en-US" altLang="zh-CN">
              <a:sym typeface="+mn-ea"/>
            </a:endParaRPr>
          </a:p>
          <a:p>
            <a:r>
              <a:rPr lang="zh-CN" altLang="en-US"/>
              <a:t>          小规模纳税人应纳税</a:t>
            </a:r>
            <a:r>
              <a:rPr lang="en-US" altLang="zh-CN"/>
              <a:t>=</a:t>
            </a:r>
            <a:r>
              <a:rPr lang="en-US" altLang="zh-CN">
                <a:sym typeface="+mn-ea"/>
              </a:rPr>
              <a:t>A/1.03*3%=0.029A;</a:t>
            </a:r>
            <a:endParaRPr lang="en-US" altLang="zh-CN">
              <a:sym typeface="+mn-ea"/>
            </a:endParaRPr>
          </a:p>
          <a:p>
            <a:r>
              <a:rPr lang="zh-CN" altLang="zh-CN">
                <a:sym typeface="+mn-ea"/>
              </a:rPr>
              <a:t>经过上面的计算，我们可以得出结论：</a:t>
            </a:r>
            <a:endParaRPr lang="zh-CN" altLang="zh-CN">
              <a:sym typeface="+mn-ea"/>
            </a:endParaRPr>
          </a:p>
          <a:p>
            <a:r>
              <a:rPr lang="en-US" altLang="zh-CN">
                <a:sym typeface="+mn-ea"/>
              </a:rPr>
              <a:t>1</a:t>
            </a:r>
            <a:r>
              <a:rPr lang="zh-CN" altLang="en-US">
                <a:sym typeface="+mn-ea"/>
              </a:rPr>
              <a:t>、小规模纳税人的税收负担比税改前有所降低，降低了</a:t>
            </a:r>
            <a:r>
              <a:rPr lang="en-US" altLang="zh-CN">
                <a:sym typeface="+mn-ea"/>
              </a:rPr>
              <a:t>0.02A</a:t>
            </a:r>
            <a:r>
              <a:rPr lang="zh-CN" altLang="en-US">
                <a:sym typeface="+mn-ea"/>
              </a:rPr>
              <a:t>，降低了</a:t>
            </a:r>
            <a:r>
              <a:rPr lang="en-US" altLang="zh-CN">
                <a:sym typeface="+mn-ea"/>
              </a:rPr>
              <a:t>71%</a:t>
            </a:r>
            <a:r>
              <a:rPr lang="zh-CN" altLang="en-US">
                <a:sym typeface="+mn-ea"/>
              </a:rPr>
              <a:t>；</a:t>
            </a:r>
            <a:endParaRPr lang="zh-CN" altLang="en-US">
              <a:sym typeface="+mn-ea"/>
            </a:endParaRPr>
          </a:p>
          <a:p>
            <a:r>
              <a:rPr lang="en-US" altLang="zh-CN">
                <a:sym typeface="+mn-ea"/>
              </a:rPr>
              <a:t>2</a:t>
            </a:r>
            <a:r>
              <a:rPr lang="zh-CN" altLang="en-US">
                <a:sym typeface="+mn-ea"/>
              </a:rPr>
              <a:t>、一般纳税人，如能取得的进项税额小于</a:t>
            </a:r>
            <a:r>
              <a:rPr lang="en-US" altLang="zh-CN">
                <a:sym typeface="+mn-ea"/>
              </a:rPr>
              <a:t>0.006A</a:t>
            </a:r>
            <a:r>
              <a:rPr lang="zh-CN" altLang="en-US">
                <a:sym typeface="+mn-ea"/>
              </a:rPr>
              <a:t>，税负上升；</a:t>
            </a:r>
            <a:endParaRPr lang="zh-CN" altLang="en-US">
              <a:sym typeface="+mn-ea"/>
            </a:endParaRPr>
          </a:p>
          <a:p>
            <a:r>
              <a:rPr lang="zh-CN" altLang="en-US">
                <a:sym typeface="+mn-ea"/>
              </a:rPr>
              <a:t>                                 能取得的进项税额大于</a:t>
            </a:r>
            <a:r>
              <a:rPr lang="en-US" altLang="zh-CN">
                <a:sym typeface="+mn-ea"/>
              </a:rPr>
              <a:t>0.006A</a:t>
            </a:r>
            <a:r>
              <a:rPr lang="zh-CN" altLang="en-US">
                <a:sym typeface="+mn-ea"/>
              </a:rPr>
              <a:t>，税负小降低；</a:t>
            </a:r>
            <a:endParaRPr lang="zh-CN" altLang="en-US">
              <a:sym typeface="+mn-ea"/>
            </a:endParaRPr>
          </a:p>
          <a:p>
            <a:endParaRPr lang="en-US" altLang="zh-CN"/>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fontScale="70000"/>
          </a:bodyPr>
          <a:p>
            <a:r>
              <a:rPr lang="zh-CN" altLang="en-US"/>
              <a:t>二、是选择小规模纳税人还是一般纳税人的选择问题</a:t>
            </a:r>
            <a:endParaRPr lang="zh-CN" altLang="en-US"/>
          </a:p>
          <a:p>
            <a:r>
              <a:rPr lang="zh-CN" altLang="en-US"/>
              <a:t>税负临界点分析：</a:t>
            </a:r>
            <a:endParaRPr lang="zh-CN" altLang="en-US"/>
          </a:p>
          <a:p>
            <a:r>
              <a:rPr lang="zh-CN" altLang="en-US"/>
              <a:t>企业的营业收入为</a:t>
            </a:r>
            <a:r>
              <a:rPr lang="en-US" altLang="zh-CN"/>
              <a:t>A</a:t>
            </a:r>
            <a:r>
              <a:rPr lang="zh-CN" altLang="en-US"/>
              <a:t>，进项税额为</a:t>
            </a:r>
            <a:r>
              <a:rPr lang="en-US" altLang="zh-CN"/>
              <a:t>B</a:t>
            </a:r>
            <a:r>
              <a:rPr lang="zh-CN" altLang="en-US"/>
              <a:t>，物管公司适用增值税税率为</a:t>
            </a:r>
            <a:r>
              <a:rPr lang="en-US" altLang="zh-CN"/>
              <a:t>6%</a:t>
            </a:r>
            <a:r>
              <a:rPr lang="zh-CN" altLang="en-US"/>
              <a:t>。则：</a:t>
            </a:r>
            <a:endParaRPr lang="zh-CN" altLang="en-US"/>
          </a:p>
          <a:p>
            <a:r>
              <a:rPr lang="zh-CN" altLang="en-US"/>
              <a:t>一般纳税人应交增值税</a:t>
            </a:r>
            <a:r>
              <a:rPr lang="en-US" altLang="zh-CN"/>
              <a:t>=A/1.06*6%=0.0566*A-B</a:t>
            </a:r>
            <a:endParaRPr lang="en-US" altLang="zh-CN"/>
          </a:p>
          <a:p>
            <a:r>
              <a:rPr lang="zh-CN" altLang="en-US"/>
              <a:t>小规模纳税人</a:t>
            </a:r>
            <a:r>
              <a:rPr lang="en-US" altLang="zh-CN"/>
              <a:t>=A/1.03*3%=0.029A;</a:t>
            </a:r>
            <a:endParaRPr lang="en-US" altLang="zh-CN"/>
          </a:p>
          <a:p>
            <a:r>
              <a:rPr lang="zh-CN" altLang="zh-CN"/>
              <a:t>税负相同的情况下，</a:t>
            </a:r>
            <a:r>
              <a:rPr lang="en-US" altLang="zh-CN">
                <a:sym typeface="+mn-ea"/>
              </a:rPr>
              <a:t>0.029A=0.0566*A-B</a:t>
            </a:r>
            <a:r>
              <a:rPr lang="zh-CN" altLang="en-US">
                <a:sym typeface="+mn-ea"/>
              </a:rPr>
              <a:t>；</a:t>
            </a:r>
            <a:endParaRPr lang="zh-CN" altLang="en-US">
              <a:sym typeface="+mn-ea"/>
            </a:endParaRPr>
          </a:p>
          <a:p>
            <a:r>
              <a:rPr lang="zh-CN" altLang="en-US">
                <a:sym typeface="+mn-ea"/>
              </a:rPr>
              <a:t>则，</a:t>
            </a:r>
            <a:r>
              <a:rPr lang="en-US" altLang="zh-CN">
                <a:sym typeface="+mn-ea"/>
              </a:rPr>
              <a:t>B=</a:t>
            </a:r>
            <a:r>
              <a:rPr lang="zh-CN" altLang="en-US">
                <a:sym typeface="+mn-ea"/>
              </a:rPr>
              <a:t>（</a:t>
            </a:r>
            <a:r>
              <a:rPr lang="en-US" altLang="zh-CN">
                <a:sym typeface="+mn-ea"/>
              </a:rPr>
              <a:t>0.0566-0.029</a:t>
            </a:r>
            <a:r>
              <a:rPr lang="zh-CN" altLang="en-US">
                <a:sym typeface="+mn-ea"/>
              </a:rPr>
              <a:t>）</a:t>
            </a:r>
            <a:r>
              <a:rPr lang="en-US" altLang="zh-CN">
                <a:sym typeface="+mn-ea"/>
              </a:rPr>
              <a:t>*A=2.76%A</a:t>
            </a:r>
            <a:r>
              <a:rPr lang="zh-CN" altLang="en-US">
                <a:sym typeface="+mn-ea"/>
              </a:rPr>
              <a:t>；</a:t>
            </a:r>
            <a:endParaRPr lang="zh-CN" altLang="en-US">
              <a:sym typeface="+mn-ea"/>
            </a:endParaRPr>
          </a:p>
          <a:p>
            <a:r>
              <a:rPr lang="zh-CN" altLang="en-US">
                <a:sym typeface="+mn-ea"/>
              </a:rPr>
              <a:t>通过以上的计算，我们可以得知，当进项税额能达到含税销售收入的</a:t>
            </a:r>
            <a:r>
              <a:rPr lang="en-US" altLang="zh-CN">
                <a:sym typeface="+mn-ea"/>
              </a:rPr>
              <a:t>2.76%</a:t>
            </a:r>
            <a:r>
              <a:rPr lang="zh-CN" altLang="en-US">
                <a:sym typeface="+mn-ea"/>
              </a:rPr>
              <a:t>，选择一般纳税人和小规模纳税人税负相同；</a:t>
            </a:r>
            <a:endParaRPr lang="zh-CN" altLang="en-US">
              <a:sym typeface="+mn-ea"/>
            </a:endParaRPr>
          </a:p>
          <a:p>
            <a:r>
              <a:rPr lang="zh-CN" altLang="en-US">
                <a:sym typeface="+mn-ea"/>
              </a:rPr>
              <a:t>当然，选择一般纳税人或者小规模纳税人不仅仅受制于进项发票的取得，还受制于税务机关（比如税务机关强制认定一般纳税人）或者企业的服务方是否是企业；</a:t>
            </a:r>
            <a:endParaRPr lang="zh-CN" altLang="en-US">
              <a:sym typeface="+mn-ea"/>
            </a:endParaRPr>
          </a:p>
          <a:p>
            <a:endParaRPr lang="zh-CN" altLang="en-US"/>
          </a:p>
          <a:p>
            <a:endParaRPr lang="zh-CN" altLang="en-US"/>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ym typeface="+mn-ea"/>
              </a:rPr>
              <a:t>三、税务相关的重要文件</a:t>
            </a:r>
            <a:endParaRPr lang="zh-CN" altLang="en-US">
              <a:sym typeface="+mn-ea"/>
            </a:endParaRPr>
          </a:p>
          <a:p>
            <a:r>
              <a:rPr lang="en-US" altLang="zh-CN">
                <a:sym typeface="+mn-ea"/>
              </a:rPr>
              <a:t>1</a:t>
            </a:r>
            <a:r>
              <a:rPr lang="zh-CN" altLang="en-US">
                <a:sym typeface="+mn-ea"/>
              </a:rPr>
              <a:t>、国家税务总局关于增值税一般纳税人取得的账外经营部分防伪税控增值税专用发票进项税额抵扣问题的批复（国税函[2005]763号）鉴于纳税人采用帐外经营手段进行偷税，其取得的帐外经营部分防伪税控专用发票，未按上述规定的时限进行认证，或者未在认证通过的当月按照增值税有关规定核算当期进项税额并申报抵扣，因此，不得抵扣其帐外经营部分的销项税额。</a:t>
            </a:r>
            <a:endParaRPr lang="zh-CN" altLang="en-US"/>
          </a:p>
          <a:p>
            <a:endParaRPr lang="zh-CN" altLang="en-US"/>
          </a:p>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（三）销售不动产</a:t>
            </a:r>
            <a:endParaRPr lang="zh-CN" altLang="en-US"/>
          </a:p>
          <a:p>
            <a:r>
              <a:rPr lang="zh-CN" altLang="en-US"/>
              <a:t>销售不动产，是指转让不动产所有权的业务活动。不动产，是指不能移动或者移动后会引起性质、形状改变的财产，包括建筑物、构筑物等。</a:t>
            </a:r>
            <a:endParaRPr lang="zh-CN" altLang="en-US"/>
          </a:p>
          <a:p>
            <a:r>
              <a:rPr lang="zh-CN" altLang="en-US"/>
              <a:t>建筑物，包括住宅、商业营业用房、办公楼等可供居住、工作或者进行其他活动的建造物。</a:t>
            </a:r>
            <a:endParaRPr lang="zh-CN" altLang="en-US"/>
          </a:p>
          <a:p>
            <a:r>
              <a:rPr lang="zh-CN" altLang="en-US"/>
              <a:t>构筑物，包括道路、桥梁、隧道、水坝等建造物。</a:t>
            </a:r>
            <a:endParaRPr lang="zh-CN" altLang="en-US"/>
          </a:p>
          <a:p>
            <a:r>
              <a:rPr lang="zh-CN" altLang="en-US"/>
              <a:t>转让建筑物有限产权或者永久使用权的，转让在建的建筑物或者构筑物所有权的，以及在转让建筑物或者构筑物时一并转让其所占土地的使用权的，按照销售不动产缴纳增值税。</a:t>
            </a:r>
            <a:endParaRPr lang="zh-CN" altLang="en-US"/>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fontScale="90000"/>
          </a:bodyPr>
          <a:p>
            <a:r>
              <a:rPr lang="zh-CN" altLang="en-US"/>
              <a:t>三、营改增后对物管企业的影响</a:t>
            </a:r>
            <a:endParaRPr lang="zh-CN" altLang="en-US"/>
          </a:p>
          <a:p>
            <a:r>
              <a:rPr lang="en-US" altLang="zh-CN"/>
              <a:t>1</a:t>
            </a:r>
            <a:r>
              <a:rPr lang="zh-CN" altLang="en-US"/>
              <a:t>、“营改增”把企业纳入到增值税管理体系当中，这对企业的财务核算方式和内容提出了更高的要求，这样就会倒逼企业进行内部改革，改善企业内部管理工作质量。</a:t>
            </a:r>
            <a:endParaRPr lang="zh-CN" altLang="en-US"/>
          </a:p>
          <a:p>
            <a:r>
              <a:rPr lang="en-US" altLang="zh-CN"/>
              <a:t>2</a:t>
            </a:r>
            <a:r>
              <a:rPr lang="zh-CN" altLang="en-US"/>
              <a:t>、促使企业不得不解决增值税抵扣链，这将使得企业被动的解决税收增加难题。</a:t>
            </a:r>
            <a:endParaRPr lang="zh-CN" altLang="en-US"/>
          </a:p>
          <a:p>
            <a:r>
              <a:rPr lang="en-US" altLang="zh-CN"/>
              <a:t>3</a:t>
            </a:r>
            <a:r>
              <a:rPr lang="zh-CN" altLang="en-US"/>
              <a:t>、“营改增”企业不得不完善税率和抵扣范围，促使企业结构调整，使得产业升级和转型。</a:t>
            </a:r>
            <a:endParaRPr lang="zh-CN" altLang="en-US"/>
          </a:p>
          <a:p>
            <a:r>
              <a:rPr lang="en-US" altLang="zh-CN"/>
              <a:t>4</a:t>
            </a:r>
            <a:r>
              <a:rPr lang="zh-CN" altLang="en-US"/>
              <a:t>、实施“营改增”对强化企业经营，提高管理水平，增强发展能力，推动持续发展会起到重要作用。 </a:t>
            </a:r>
            <a:endParaRPr lang="zh-CN" altLang="en-US"/>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r>
              <a:rPr lang="en-US" altLang="zh-CN"/>
              <a:t>2</a:t>
            </a:r>
            <a:r>
              <a:rPr lang="zh-CN" altLang="en-US"/>
              <a:t>、关于调整增值税扣税凭证抵扣期限有关问题的通知国税函[2009]617号</a:t>
            </a:r>
            <a:endParaRPr lang="zh-CN" altLang="en-US"/>
          </a:p>
          <a:p>
            <a:r>
              <a:rPr lang="zh-CN" altLang="en-US"/>
              <a:t>增值税一般纳税人取得2010年1月1日以后开具的增值税专用发票、公路内河货物运输业统一发票和机动车销售统一发票，应在开具之日起180日内到税务机关办理认证，并在认证通过的次月申报期内，向主管税务机关申报抵扣进项税额。</a:t>
            </a:r>
            <a:endParaRPr lang="zh-CN" altLang="en-US"/>
          </a:p>
          <a:p>
            <a:r>
              <a:rPr lang="zh-CN" altLang="en-US"/>
              <a:t>　　实行海关进口增值税专用缴款书（以下简称海关缴款书）“先比对后抵扣”管理办法的增值税一般纳税人取得2010年1月1日以后开具的海关缴款书，应在开具之日起180日内向主管税务机关报送《海关完税凭证抵扣清单》（包括纸质资料和电子数据）申请稽核比对。</a:t>
            </a:r>
            <a:endParaRPr lang="zh-CN" altLang="en-U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3</a:t>
            </a:r>
            <a:r>
              <a:rPr lang="zh-CN" altLang="en-US"/>
              <a:t>、国家税务总局关于界定超标准小规模纳税人偷税数额的批复</a:t>
            </a:r>
            <a:endParaRPr lang="zh-CN" altLang="en-US"/>
          </a:p>
          <a:p>
            <a:r>
              <a:rPr lang="zh-CN" altLang="en-US"/>
              <a:t>税总函〔2015〕311号</a:t>
            </a:r>
            <a:endParaRPr lang="zh-CN" altLang="en-US"/>
          </a:p>
          <a:p>
            <a:r>
              <a:rPr lang="zh-CN" altLang="en-US"/>
              <a:t>　纳税人年应税销售额超过小规模纳税人标准且未在规定时限内申请一般纳税人资格认定的，主管税务机关应制作《税务事项通知书》予以告知。纳税人在《税务事项通知书》规定时限内仍未向主管税务机关报送一般纳税人认定有关资料的，其《税务事项通知书》规定时限届满之后的销售额依照增值税税率计算应纳税额，不得抵扣进项税额。税务机关送达的《税务事项通知书》规定时限届满之前的销售额，应按小规模纳税人简易计税方法，依3%征收率计算应纳税额。</a:t>
            </a:r>
            <a:endParaRPr lang="zh-CN" altLang="en-US"/>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Autofit/>
          </a:bodyPr>
          <a:p>
            <a:r>
              <a:rPr lang="en-US" altLang="zh-CN" sz="2000"/>
              <a:t>4</a:t>
            </a:r>
            <a:r>
              <a:rPr lang="zh-CN" altLang="en-US" sz="2000"/>
              <a:t>、国家税务总局 关于纳税人善意取得虚开的增值税专用发票处理问题的通知国税发[2000]第187号</a:t>
            </a:r>
            <a:endParaRPr lang="zh-CN" altLang="en-US" sz="2000"/>
          </a:p>
          <a:p>
            <a:r>
              <a:rPr lang="zh-CN" altLang="en-US" sz="2000"/>
              <a:t>近接一些地区反映，在购货方（受票方）不知道取得的增值税专用发票（以下简称专用发票）是销售方虚开的情况下，对购货方应当如何处理的问题不够明确。经研究，现明确如下：</a:t>
            </a:r>
            <a:r>
              <a:rPr lang="zh-CN" altLang="en-US" sz="2000" b="1">
                <a:solidFill>
                  <a:srgbClr val="C00000"/>
                </a:solidFill>
              </a:rPr>
              <a:t>购货方与销售方存在真实的交易，销售方使用的是其所在省（自治区、直辖市和计划单列市）的专用发票，专用发票注明的销售方名称、印章、货物数量、金额及税额等全部内容与实际相符，且没有证据表明购货方知道销售方提供的专用发票是以非法手段获得的，对购货方不以偷税或者骗取出口退税论处。</a:t>
            </a:r>
            <a:r>
              <a:rPr lang="zh-CN" altLang="en-US" sz="2000"/>
              <a:t>但应按有关规定不予抵扣进项税款或者不予出口退税；购货方已经抵扣的进项税款或者取得的出口退税，应依法追缴。购货方能够重新从销售方取得防伪税控系统开出的合法、有效专用发票的，或者取得手工开出的合法、有效专用发票且取得了销售方所在地税务机关或者正在依法对销售方虚开专用发票行为进行查处证明的，购货方所在地税务机关应依法准予抵扣进项税款或者出口退税。如有证据表明购货方在进项税款得到低扣、或者获得出口退税前知道该专用发票是销售方以非法手段获得的，对购货方应按《国家税务总局关于纳税人取得虚开的增值税专用发票处理问题的通知》（国税发[1997]134号）和《国家税务总局关于〈国家税务总局关于纳税人取得虚开的增值税专用发票处理问题的通知〉的补充通知》（国税发[2000]182号）的规定处理。 </a:t>
            </a:r>
            <a:endParaRPr lang="zh-CN" altLang="en-US" sz="2000"/>
          </a:p>
          <a:p>
            <a:endParaRPr lang="zh-CN"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t>二、不属于征税范围的事项</a:t>
            </a:r>
            <a:endParaRPr lang="zh-CN" altLang="en-US"/>
          </a:p>
          <a:p>
            <a:r>
              <a:rPr lang="zh-CN" altLang="en-US"/>
              <a:t>（一）行政单位收取的同时满足以下条件的</a:t>
            </a:r>
            <a:r>
              <a:rPr lang="zh-CN" altLang="en-US" b="1">
                <a:solidFill>
                  <a:srgbClr val="FF0000"/>
                </a:solidFill>
              </a:rPr>
              <a:t>政府性基金或者行政事业性收费</a:t>
            </a:r>
            <a:r>
              <a:rPr lang="zh-CN" altLang="en-US"/>
              <a:t>。1.由国务院或者财政部批准设立的政府性基金，由国务院或者省级人民政府及其财政、价格主管部门批准设立的行政事业性收费；2.收取时开具省级以上（含省级）财政部门监（印）制的财政票据；3.所收款项全额上缴财政。</a:t>
            </a:r>
            <a:endParaRPr lang="zh-CN" altLang="en-US"/>
          </a:p>
          <a:p>
            <a:r>
              <a:rPr lang="zh-CN" altLang="en-US"/>
              <a:t>（二）单位或者个体工商户聘用的员工为本单位或者雇主提供取得工资的服务。</a:t>
            </a:r>
            <a:r>
              <a:rPr lang="zh-CN" altLang="en-US" b="1">
                <a:solidFill>
                  <a:srgbClr val="FF0000"/>
                </a:solidFill>
              </a:rPr>
              <a:t>理解上应是员工履行工作职责过程中发生的形式上表现出来的劳务或服务，如为本单位销售货物，为本单位的客户提供修理修配汽车等。这里强调的是“员工”，实质上是单位行为的实施者，而不是两者之间的交易行为。但是如果超出工作职责之外的行为，如员工工作之外利用自家汽车给单位运输物资，在起征点之上时，就具有增值税的应税税额产生了。</a:t>
            </a:r>
            <a:endParaRPr lang="zh-CN" altLang="en-US" b="1">
              <a:solidFill>
                <a:srgbClr val="FF0000"/>
              </a:solidFill>
            </a:endParaRPr>
          </a:p>
          <a:p>
            <a:r>
              <a:rPr lang="zh-CN" altLang="en-US"/>
              <a:t>（三）</a:t>
            </a:r>
            <a:r>
              <a:rPr lang="zh-CN" altLang="en-US" b="1">
                <a:solidFill>
                  <a:srgbClr val="FF0000"/>
                </a:solidFill>
              </a:rPr>
              <a:t>单位或者个体工商户为聘用的员工提供服务（比如交通车）</a:t>
            </a:r>
            <a:r>
              <a:rPr lang="zh-CN" altLang="en-US"/>
              <a:t>。</a:t>
            </a:r>
            <a:r>
              <a:rPr lang="zh-CN" altLang="en-US" b="1">
                <a:solidFill>
                  <a:srgbClr val="FF0000"/>
                </a:solidFill>
              </a:rPr>
              <a:t>比如企业为雇员提供办公场所、办公用品、劳动工具、运输工具（企业班车、专机服务）、茶叶、矿泉水、保安服务、卫生保洁服务、伙食团服务、秘书服务之类 ...</a:t>
            </a:r>
            <a:endParaRPr lang="zh-CN" altLang="en-US" b="1">
              <a:solidFill>
                <a:srgbClr val="FF0000"/>
              </a:solidFill>
            </a:endParaRPr>
          </a:p>
          <a:p>
            <a:r>
              <a:rPr lang="zh-CN" altLang="en-US"/>
              <a:t>（四）财政部和国家税务总局规定的其他情形。</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b="1">
                <a:solidFill>
                  <a:srgbClr val="FF0000"/>
                </a:solidFill>
                <a:sym typeface="+mn-ea"/>
              </a:rPr>
              <a:t>财政部和国家税务总局规定的其他情形</a:t>
            </a:r>
            <a:r>
              <a:rPr lang="zh-CN" altLang="en-US">
                <a:sym typeface="+mn-ea"/>
              </a:rPr>
              <a:t>，包括：</a:t>
            </a:r>
            <a:endParaRPr lang="zh-CN" altLang="en-US"/>
          </a:p>
          <a:p>
            <a:r>
              <a:rPr lang="zh-CN" altLang="en-US"/>
              <a:t>1.根据国家指令无偿提供的铁路运输服务、航空运输服务，属于《试点实施办法》第十四条规定的用于公益事业的服务。</a:t>
            </a:r>
            <a:endParaRPr lang="zh-CN" altLang="en-US"/>
          </a:p>
          <a:p>
            <a:r>
              <a:rPr lang="zh-CN" altLang="en-US"/>
              <a:t>2.</a:t>
            </a:r>
            <a:r>
              <a:rPr lang="zh-CN" altLang="en-US" b="1">
                <a:solidFill>
                  <a:srgbClr val="FF0000"/>
                </a:solidFill>
              </a:rPr>
              <a:t>存款利息</a:t>
            </a:r>
            <a:r>
              <a:rPr lang="zh-CN" altLang="en-US"/>
              <a:t>。</a:t>
            </a:r>
            <a:endParaRPr lang="zh-CN" altLang="en-US"/>
          </a:p>
          <a:p>
            <a:r>
              <a:rPr lang="zh-CN" altLang="en-US"/>
              <a:t>3.被保险人获得的</a:t>
            </a:r>
            <a:r>
              <a:rPr lang="zh-CN" altLang="en-US" b="1">
                <a:solidFill>
                  <a:srgbClr val="FF0000"/>
                </a:solidFill>
              </a:rPr>
              <a:t>保险赔付</a:t>
            </a:r>
            <a:r>
              <a:rPr lang="zh-CN" altLang="en-US"/>
              <a:t>。</a:t>
            </a:r>
            <a:endParaRPr lang="zh-CN" altLang="en-US"/>
          </a:p>
          <a:p>
            <a:r>
              <a:rPr lang="zh-CN" altLang="en-US"/>
              <a:t>4.房地产主管部门或者其指定机构、公积金管理中心、开发企业以及物业管理单位代收的</a:t>
            </a:r>
            <a:r>
              <a:rPr lang="zh-CN" altLang="en-US" b="1">
                <a:solidFill>
                  <a:srgbClr val="FF0000"/>
                </a:solidFill>
              </a:rPr>
              <a:t>住宅专项维修资金</a:t>
            </a:r>
            <a:r>
              <a:rPr lang="zh-CN" altLang="en-US"/>
              <a:t>。</a:t>
            </a:r>
            <a:endParaRPr lang="zh-CN" altLang="en-US"/>
          </a:p>
          <a:p>
            <a:r>
              <a:rPr lang="zh-CN" altLang="en-US"/>
              <a:t>5.在资产重组过程中，通过合并、分立、出售、置换等方式，将全部或者部分实物资产以及与其相关联的债权、负债和劳动力一并转让给其他单位和个人，其中涉及的不动产、土地使用权转让行为。</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前言</a:t>
            </a:r>
            <a:endParaRPr lang="zh-CN" altLang="en-US"/>
          </a:p>
        </p:txBody>
      </p:sp>
      <p:sp>
        <p:nvSpPr>
          <p:cNvPr id="3" name="内容占位符 2"/>
          <p:cNvSpPr>
            <a:spLocks noGrp="1"/>
          </p:cNvSpPr>
          <p:nvPr>
            <p:ph idx="1"/>
          </p:nvPr>
        </p:nvSpPr>
        <p:spPr/>
        <p:txBody>
          <a:bodyPr>
            <a:normAutofit fontScale="90000" lnSpcReduction="10000"/>
          </a:bodyPr>
          <a:p>
            <a:r>
              <a:rPr lang="zh-CN" altLang="en-US"/>
              <a:t>现行的增值税制度是以1993年12月13日国务院颁布的国务院令第134号《中华人民共和国增值税暂行条例》为基础的。</a:t>
            </a:r>
            <a:endParaRPr lang="zh-CN" altLang="en-US"/>
          </a:p>
          <a:p>
            <a:r>
              <a:rPr lang="zh-CN" altLang="en-US"/>
              <a:t>2003年，“增值税由生产型改为消费型，将设备投资纳入增值税抵扣范围”，至此，增值税转型改革开始启动。自2004年7月1日起，在东北地区实行增值税转型试点。这项工作既是中央为振兴东北老工业基地采取的重大措施，也是为今后全国实施增值税转型改革积累经验。</a:t>
            </a:r>
            <a:endParaRPr lang="zh-CN" altLang="en-US"/>
          </a:p>
          <a:p>
            <a:r>
              <a:rPr lang="zh-CN" altLang="en-US"/>
              <a:t>　2009年1月1日起，我国全面实行消费型增值税，这意味着生产型增值税即将退出历史舞台，主宰税收重心的，将是更为完善，对经济的贡献必将发挥更大作用的消费型增值税。</a:t>
            </a:r>
            <a:endParaRPr lang="zh-CN" altLang="en-US"/>
          </a:p>
          <a:p>
            <a:r>
              <a:rPr lang="zh-CN" altLang="en-US"/>
              <a:t>2012年，在非工业生产领域启动劳务销售税改征增值税的改革。</a:t>
            </a:r>
            <a:endParaRPr lang="zh-CN" altLang="en-US"/>
          </a:p>
          <a:p>
            <a:r>
              <a:rPr lang="en-US" altLang="zh-CN"/>
              <a:t>2015</a:t>
            </a:r>
            <a:r>
              <a:rPr lang="zh-CN" altLang="en-US"/>
              <a:t>年</a:t>
            </a:r>
            <a:r>
              <a:rPr lang="en-US" altLang="zh-CN"/>
              <a:t>5</a:t>
            </a:r>
            <a:r>
              <a:rPr lang="zh-CN" altLang="en-US"/>
              <a:t>月</a:t>
            </a:r>
            <a:r>
              <a:rPr lang="en-US" altLang="zh-CN"/>
              <a:t>1</a:t>
            </a:r>
            <a:r>
              <a:rPr lang="zh-CN" altLang="en-US"/>
              <a:t>日执行的营改增，实现了消费型增值税完全取代了生产性增值税，具有重大的历史意义；</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p>
            <a:r>
              <a:rPr lang="zh-CN" altLang="en-US"/>
              <a:t>（五）在境外销售服务或者无形资产</a:t>
            </a:r>
            <a:endParaRPr lang="zh-CN" altLang="en-US"/>
          </a:p>
          <a:p>
            <a:r>
              <a:rPr lang="en-US" altLang="zh-CN"/>
              <a:t>1</a:t>
            </a:r>
            <a:r>
              <a:rPr lang="zh-CN" altLang="en-US"/>
              <a:t>、境外单位或者个人向境内单位或者个人销售</a:t>
            </a:r>
            <a:r>
              <a:rPr lang="zh-CN" altLang="en-US" b="1">
                <a:solidFill>
                  <a:srgbClr val="FF0000"/>
                </a:solidFill>
              </a:rPr>
              <a:t>完全在境外发生的服务。</a:t>
            </a:r>
            <a:endParaRPr lang="zh-CN" altLang="en-US" b="1">
              <a:solidFill>
                <a:srgbClr val="FF0000"/>
              </a:solidFill>
            </a:endParaRPr>
          </a:p>
          <a:p>
            <a:r>
              <a:rPr lang="en-US" altLang="zh-CN"/>
              <a:t>2</a:t>
            </a:r>
            <a:r>
              <a:rPr lang="zh-CN" altLang="en-US"/>
              <a:t>、境外单位或者个人向境内单位或者个人销售</a:t>
            </a:r>
            <a:r>
              <a:rPr lang="zh-CN" altLang="en-US" b="1">
                <a:solidFill>
                  <a:srgbClr val="FF0000"/>
                </a:solidFill>
              </a:rPr>
              <a:t>完全在境外使用的无形资产</a:t>
            </a:r>
            <a:r>
              <a:rPr lang="zh-CN" altLang="en-US"/>
              <a:t>。</a:t>
            </a:r>
            <a:endParaRPr lang="zh-CN" altLang="en-US"/>
          </a:p>
          <a:p>
            <a:r>
              <a:rPr lang="en-US" altLang="zh-CN"/>
              <a:t>3</a:t>
            </a:r>
            <a:r>
              <a:rPr lang="zh-CN" altLang="en-US"/>
              <a:t>、境外单位或者个人向境内单位或者个人出租</a:t>
            </a:r>
            <a:r>
              <a:rPr lang="zh-CN" altLang="en-US" b="1">
                <a:solidFill>
                  <a:srgbClr val="FF0000"/>
                </a:solidFill>
              </a:rPr>
              <a:t>完全在境外使用的有形动产</a:t>
            </a:r>
            <a:r>
              <a:rPr lang="zh-CN" altLang="en-US"/>
              <a:t>。</a:t>
            </a:r>
            <a:endParaRPr lang="zh-CN" altLang="en-US"/>
          </a:p>
          <a:p>
            <a:r>
              <a:rPr lang="en-US" altLang="zh-CN"/>
              <a:t>4</a:t>
            </a:r>
            <a:r>
              <a:rPr lang="zh-CN" altLang="en-US"/>
              <a:t>、财政部和国家税务总局规定的其他情形。</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三、征税范围的条件</a:t>
            </a:r>
            <a:endParaRPr lang="zh-CN" altLang="en-US"/>
          </a:p>
          <a:p>
            <a:r>
              <a:rPr lang="zh-CN" altLang="en-US"/>
              <a:t>（一）销售服务、无形资产或者不动产，是指有偿提供服务、有偿转让无形资产或者不动产，有偿，是指取得货币、货物或者其他经济利益；</a:t>
            </a:r>
            <a:endParaRPr lang="zh-CN" altLang="en-US"/>
          </a:p>
          <a:p>
            <a:r>
              <a:rPr lang="zh-CN" altLang="en-US"/>
              <a:t>（二）在境内销售服务、无形资产或者不动产；</a:t>
            </a:r>
            <a:endParaRPr lang="zh-CN" altLang="en-US"/>
          </a:p>
          <a:p>
            <a:r>
              <a:rPr lang="en-US" altLang="zh-CN"/>
              <a:t>  1</a:t>
            </a:r>
            <a:r>
              <a:rPr lang="zh-CN" altLang="en-US"/>
              <a:t>、服务（租赁不动产除外）或者无形资产（自然资源使用权除外）的</a:t>
            </a:r>
            <a:r>
              <a:rPr lang="zh-CN" altLang="en-US" b="1">
                <a:solidFill>
                  <a:srgbClr val="FF0000"/>
                </a:solidFill>
              </a:rPr>
              <a:t>销售方或者购买方在境内</a:t>
            </a:r>
            <a:r>
              <a:rPr lang="zh-CN" altLang="en-US"/>
              <a:t>；</a:t>
            </a:r>
            <a:endParaRPr lang="zh-CN" altLang="en-US"/>
          </a:p>
          <a:p>
            <a:r>
              <a:rPr lang="en-US" altLang="zh-CN"/>
              <a:t> 2</a:t>
            </a:r>
            <a:r>
              <a:rPr lang="zh-CN" altLang="en-US"/>
              <a:t>、所销售或者租赁的</a:t>
            </a:r>
            <a:r>
              <a:rPr lang="zh-CN" altLang="en-US" b="1">
                <a:solidFill>
                  <a:srgbClr val="FF0000"/>
                </a:solidFill>
              </a:rPr>
              <a:t>不动产在境内</a:t>
            </a:r>
            <a:r>
              <a:rPr lang="zh-CN" altLang="en-US"/>
              <a:t>；</a:t>
            </a:r>
            <a:endParaRPr lang="zh-CN" altLang="en-US"/>
          </a:p>
          <a:p>
            <a:r>
              <a:rPr lang="en-US" altLang="zh-CN"/>
              <a:t> 3</a:t>
            </a:r>
            <a:r>
              <a:rPr lang="zh-CN" altLang="en-US"/>
              <a:t>、所销售自然资源使用权的</a:t>
            </a:r>
            <a:r>
              <a:rPr lang="zh-CN" altLang="en-US" b="1">
                <a:solidFill>
                  <a:srgbClr val="FF0000"/>
                </a:solidFill>
              </a:rPr>
              <a:t>自然资源在境内</a:t>
            </a:r>
            <a:r>
              <a:rPr lang="zh-CN" altLang="en-US"/>
              <a:t>；</a:t>
            </a:r>
            <a:endParaRPr lang="zh-CN" altLang="en-US"/>
          </a:p>
          <a:p>
            <a:r>
              <a:rPr lang="en-US" altLang="zh-CN"/>
              <a:t> 4</a:t>
            </a:r>
            <a:r>
              <a:rPr lang="zh-CN" altLang="en-US"/>
              <a:t>、财政部和国家税务总局规定的其他情形。</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第二章   征税范围</a:t>
            </a:r>
            <a:endParaRPr lang="zh-CN" altLang="en-US"/>
          </a:p>
          <a:p>
            <a:endParaRPr lang="zh-CN" altLang="en-US"/>
          </a:p>
        </p:txBody>
      </p:sp>
      <p:sp>
        <p:nvSpPr>
          <p:cNvPr id="3" name="内容占位符 2"/>
          <p:cNvSpPr>
            <a:spLocks noGrp="1"/>
          </p:cNvSpPr>
          <p:nvPr>
            <p:ph idx="1"/>
          </p:nvPr>
        </p:nvSpPr>
        <p:spPr/>
        <p:txBody>
          <a:bodyPr/>
          <a:p>
            <a:r>
              <a:rPr lang="zh-CN" altLang="en-US"/>
              <a:t>（三）视同销售服务、无形资产或者不动产</a:t>
            </a:r>
            <a:endParaRPr lang="zh-CN" altLang="en-US"/>
          </a:p>
          <a:p>
            <a:r>
              <a:rPr lang="en-US" altLang="zh-CN"/>
              <a:t>1</a:t>
            </a:r>
            <a:r>
              <a:rPr lang="zh-CN" altLang="en-US"/>
              <a:t>、单位或者个体工商户向其他单位或者个人无偿提供服务，但用于公益事业或者以社会公众为对象的除外。</a:t>
            </a:r>
            <a:endParaRPr lang="zh-CN" altLang="en-US"/>
          </a:p>
          <a:p>
            <a:r>
              <a:rPr lang="en-US" altLang="zh-CN"/>
              <a:t>2</a:t>
            </a:r>
            <a:r>
              <a:rPr lang="zh-CN" altLang="en-US"/>
              <a:t>、单位或者个人向其他单位或者个人无偿转让无形资产或者不动产，但用于公益事业或者以社会公众为对象的除外。</a:t>
            </a:r>
            <a:endParaRPr lang="zh-CN" altLang="en-US"/>
          </a:p>
          <a:p>
            <a:r>
              <a:rPr lang="en-US" altLang="zh-CN"/>
              <a:t>3</a:t>
            </a:r>
            <a:r>
              <a:rPr lang="zh-CN" altLang="en-US"/>
              <a:t>、财政部和国家税务总局规定的其他情形。</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第三章  税率和征收率</a:t>
            </a:r>
            <a:endParaRPr lang="zh-CN" altLang="en-US"/>
          </a:p>
        </p:txBody>
      </p:sp>
      <p:sp>
        <p:nvSpPr>
          <p:cNvPr id="3" name="内容占位符 2"/>
          <p:cNvSpPr>
            <a:spLocks noGrp="1"/>
          </p:cNvSpPr>
          <p:nvPr>
            <p:ph idx="1"/>
          </p:nvPr>
        </p:nvSpPr>
        <p:spPr/>
        <p:txBody>
          <a:bodyPr/>
          <a:p>
            <a:r>
              <a:rPr lang="zh-CN" altLang="en-US"/>
              <a:t>一、</a:t>
            </a:r>
            <a:r>
              <a:rPr lang="zh-CN" altLang="en-US">
                <a:sym typeface="+mn-ea"/>
              </a:rPr>
              <a:t>增值税税率</a:t>
            </a:r>
            <a:endParaRPr lang="zh-CN" altLang="en-US"/>
          </a:p>
          <a:p>
            <a:r>
              <a:rPr lang="zh-CN" altLang="en-US"/>
              <a:t>（一）纳税人发生应税行为，除本条第（二）项、第（三）项、第（四）项规定外，税率为6％。</a:t>
            </a:r>
            <a:endParaRPr lang="zh-CN" altLang="en-US"/>
          </a:p>
          <a:p>
            <a:r>
              <a:rPr lang="zh-CN" altLang="en-US"/>
              <a:t>（二）提供交通运输、邮政、基础电信、建筑、不动产租赁服务，销售不动产，转让土地使用权，税率为11%。</a:t>
            </a:r>
            <a:endParaRPr lang="zh-CN" altLang="en-US"/>
          </a:p>
          <a:p>
            <a:r>
              <a:rPr lang="zh-CN" altLang="en-US"/>
              <a:t>（三）提供有形动产租赁服务，税率为17%。</a:t>
            </a:r>
            <a:endParaRPr lang="zh-CN" altLang="en-US"/>
          </a:p>
          <a:p>
            <a:r>
              <a:rPr lang="zh-CN" altLang="en-US"/>
              <a:t>（四）境内单位和个人发生的跨境应税行为，税率为零。具体范围由财政部和国家税务总局另行规定。 </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第三章  税率和征收率、预征率</a:t>
            </a:r>
            <a:endParaRPr lang="zh-CN" altLang="en-US"/>
          </a:p>
          <a:p>
            <a:endParaRPr lang="zh-CN" altLang="en-US"/>
          </a:p>
        </p:txBody>
      </p:sp>
      <p:sp>
        <p:nvSpPr>
          <p:cNvPr id="3" name="内容占位符 2"/>
          <p:cNvSpPr>
            <a:spLocks noGrp="1"/>
          </p:cNvSpPr>
          <p:nvPr>
            <p:ph idx="1"/>
          </p:nvPr>
        </p:nvSpPr>
        <p:spPr/>
        <p:txBody>
          <a:bodyPr/>
          <a:p>
            <a:r>
              <a:rPr lang="zh-CN" altLang="en-US"/>
              <a:t>二、征收率</a:t>
            </a:r>
            <a:endParaRPr lang="zh-CN" altLang="en-US"/>
          </a:p>
          <a:p>
            <a:r>
              <a:rPr lang="zh-CN" altLang="en-US"/>
              <a:t>增值税征收率为3%，财政部和国家税务总局另有规定的除外（例，不动产销售</a:t>
            </a:r>
            <a:r>
              <a:rPr lang="en-US" altLang="zh-CN"/>
              <a:t>5%</a:t>
            </a:r>
            <a:r>
              <a:rPr lang="zh-CN" altLang="en-US"/>
              <a:t>的征收率）。</a:t>
            </a:r>
            <a:endParaRPr lang="zh-CN" altLang="en-US"/>
          </a:p>
          <a:p>
            <a:r>
              <a:rPr lang="zh-CN" altLang="en-US"/>
              <a:t>三、预征率</a:t>
            </a:r>
            <a:endParaRPr lang="zh-CN" altLang="en-US"/>
          </a:p>
          <a:p>
            <a:r>
              <a:rPr lang="en-US" altLang="zh-CN"/>
              <a:t>2%</a:t>
            </a:r>
            <a:r>
              <a:rPr lang="zh-CN" altLang="en-US"/>
              <a:t>（建筑一般纳税人跨市（县）发生地）、</a:t>
            </a:r>
            <a:r>
              <a:rPr lang="en-US" altLang="zh-CN"/>
              <a:t>3%</a:t>
            </a:r>
            <a:r>
              <a:rPr lang="zh-CN" altLang="en-US"/>
              <a:t>（房产公司预售款、公路经营企业）</a:t>
            </a:r>
            <a:r>
              <a:rPr lang="en-US" altLang="zh-CN"/>
              <a:t>5%</a:t>
            </a:r>
            <a:r>
              <a:rPr lang="zh-CN" altLang="en-US"/>
              <a:t>（不动产销售、出租，房产与机构所在在地不在同一地方，在不动产所在地预交）</a:t>
            </a:r>
            <a:r>
              <a:rPr lang="en-US" altLang="zh-CN"/>
              <a:t>1.5%</a:t>
            </a:r>
            <a:r>
              <a:rPr lang="zh-CN" altLang="en-US"/>
              <a:t>（个人出租住房减按）</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fontScale="80000"/>
          </a:bodyPr>
          <a:p>
            <a:r>
              <a:rPr lang="zh-CN" altLang="en-US"/>
              <a:t>　四、物业公司主要经营范围及适用税率（见表）</a:t>
            </a:r>
            <a:endParaRPr lang="zh-CN" altLang="en-US"/>
          </a:p>
          <a:p>
            <a:r>
              <a:rPr lang="zh-CN" altLang="en-US"/>
              <a:t>国务院物业管理条例 (2003年6月8日中华人民共和国国务院令第379号）本条例所称物业管理，是指业主通过选聘物业服务企业，由业主和物业服务企业按照物业服务合同约定，对房屋及配套的设施设备和相关场地进行维修、养护、管理，维护物业管理区域内的环境卫生和相关秩序的活动。</a:t>
            </a:r>
            <a:endParaRPr lang="zh-CN" altLang="en-US"/>
          </a:p>
          <a:p>
            <a:r>
              <a:rPr lang="zh-CN" altLang="en-US"/>
              <a:t>物业公司经营范围：</a:t>
            </a:r>
            <a:endParaRPr lang="zh-CN" altLang="en-US"/>
          </a:p>
          <a:p>
            <a:r>
              <a:rPr lang="zh-CN" altLang="en-US"/>
              <a:t>(1)管理方面：楼宇(多层、高层)管理；房屋的修缮管理；设备的维修、保养管理；车辆运行及看护管理；秩序维护管理；清洁环卫管理；绿化管理；消防管理；物业保险管理等。</a:t>
            </a:r>
            <a:endParaRPr lang="zh-CN" altLang="en-US"/>
          </a:p>
          <a:p>
            <a:r>
              <a:rPr lang="zh-CN" altLang="en-US"/>
              <a:t>(2)服务方面：物业修缮；物业租售代理；物业清扫保洁；搬家、装潢服务。车辆出租；绿化工程及花木租售；燃料供应；蔬菜粮食供应；服装清洗供应；美容美发；康乐健身；幼儿教育；老年服务；家教服务；商业服务等。</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第四章  应纳税额的计算</a:t>
            </a:r>
            <a:endParaRPr lang="zh-CN" altLang="en-US"/>
          </a:p>
        </p:txBody>
      </p:sp>
      <p:sp>
        <p:nvSpPr>
          <p:cNvPr id="3" name="内容占位符 2"/>
          <p:cNvSpPr>
            <a:spLocks noGrp="1"/>
          </p:cNvSpPr>
          <p:nvPr>
            <p:ph idx="1"/>
          </p:nvPr>
        </p:nvSpPr>
        <p:spPr/>
        <p:txBody>
          <a:bodyPr>
            <a:normAutofit fontScale="90000"/>
          </a:bodyPr>
          <a:p>
            <a:r>
              <a:rPr lang="en-US" altLang="zh-CN"/>
              <a:t>                </a:t>
            </a:r>
            <a:r>
              <a:rPr lang="zh-CN" altLang="en-US"/>
              <a:t>第一节   增值税的计税方法</a:t>
            </a:r>
            <a:endParaRPr lang="zh-CN" altLang="en-US"/>
          </a:p>
          <a:p>
            <a:r>
              <a:rPr lang="zh-CN" altLang="en-US"/>
              <a:t>增值税的计税方法，包括一般计税方法和简易计税方法；    </a:t>
            </a:r>
            <a:endParaRPr lang="zh-CN" altLang="en-US"/>
          </a:p>
          <a:p>
            <a:r>
              <a:rPr lang="zh-CN" altLang="zh-CN"/>
              <a:t>一般纳税人发生应税行为适用一般计税方法计税。</a:t>
            </a:r>
            <a:endParaRPr lang="zh-CN" altLang="zh-CN"/>
          </a:p>
          <a:p>
            <a:r>
              <a:rPr lang="zh-CN" altLang="zh-CN"/>
              <a:t>一般纳税人发生财政部和国家税务总局规定的特定应税行为，可以选择适用简易计税方法计税，但一经选择，36个月内不得变更。</a:t>
            </a:r>
            <a:endParaRPr lang="zh-CN" altLang="zh-CN"/>
          </a:p>
          <a:p>
            <a:r>
              <a:rPr lang="zh-CN" altLang="zh-CN"/>
              <a:t>小规模纳税人发生应税行为适用简易计税方法计税。</a:t>
            </a:r>
            <a:endParaRPr lang="zh-CN" altLang="zh-CN"/>
          </a:p>
          <a:p>
            <a:r>
              <a:rPr lang="zh-CN" altLang="zh-CN"/>
              <a:t> 境外单位或者个人在境内发生应税行为，在境内未设有经营机构的，扣缴义务人按照下列公式计算应扣缴税额：</a:t>
            </a:r>
            <a:endParaRPr lang="zh-CN" altLang="zh-CN"/>
          </a:p>
          <a:p>
            <a:r>
              <a:rPr lang="zh-CN" altLang="zh-CN"/>
              <a:t>应扣缴税额=购买方支付的价款÷（1+税率）×税率</a:t>
            </a:r>
            <a:endParaRPr lang="zh-CN" altLang="zh-CN"/>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20000"/>
          </a:bodyPr>
          <a:p>
            <a:r>
              <a:rPr lang="zh-CN" altLang="en-US">
                <a:sym typeface="+mn-ea"/>
              </a:rPr>
              <a:t>   一、一般计税方法</a:t>
            </a:r>
            <a:endParaRPr lang="zh-CN" altLang="en-US"/>
          </a:p>
          <a:p>
            <a:r>
              <a:rPr lang="zh-CN" altLang="en-US">
                <a:sym typeface="+mn-ea"/>
              </a:rPr>
              <a:t>（一）一般计税方法应纳税额的计算公式</a:t>
            </a:r>
            <a:endParaRPr lang="zh-CN" altLang="en-US"/>
          </a:p>
          <a:p>
            <a:r>
              <a:rPr lang="zh-CN" altLang="en-US">
                <a:sym typeface="+mn-ea"/>
              </a:rPr>
              <a:t>应纳税额=当期销项税额－当期进项税额；</a:t>
            </a:r>
            <a:endParaRPr lang="zh-CN" altLang="en-US"/>
          </a:p>
          <a:p>
            <a:r>
              <a:rPr lang="zh-CN" altLang="en-US">
                <a:sym typeface="+mn-ea"/>
              </a:rPr>
              <a:t>销项税额=销售额×税率</a:t>
            </a:r>
            <a:endParaRPr lang="zh-CN" altLang="en-US"/>
          </a:p>
          <a:p>
            <a:r>
              <a:rPr lang="zh-CN" altLang="en-US">
                <a:sym typeface="+mn-ea"/>
              </a:rPr>
              <a:t>销售额＝含税销售额÷（1+税率）</a:t>
            </a:r>
            <a:endParaRPr lang="zh-CN" altLang="en-US"/>
          </a:p>
          <a:p>
            <a:r>
              <a:rPr lang="zh-CN" altLang="en-US" b="1">
                <a:solidFill>
                  <a:srgbClr val="FF0000"/>
                </a:solidFill>
                <a:sym typeface="+mn-ea"/>
              </a:rPr>
              <a:t>销项税额，</a:t>
            </a:r>
            <a:r>
              <a:rPr lang="zh-CN" altLang="en-US">
                <a:sym typeface="+mn-ea"/>
              </a:rPr>
              <a:t>是指纳税人发生应税行为按照销售额和增值税税率计算并收取的增值税额。</a:t>
            </a:r>
            <a:endParaRPr lang="zh-CN" altLang="en-US"/>
          </a:p>
          <a:p>
            <a:r>
              <a:rPr lang="zh-CN" altLang="en-US" b="1">
                <a:solidFill>
                  <a:srgbClr val="FF0000"/>
                </a:solidFill>
                <a:sym typeface="+mn-ea"/>
              </a:rPr>
              <a:t>进项税额，是指纳税人购进货物、加工修理修配劳务、服务、无形资产或者不动产，支付或者负担的增值税额</a:t>
            </a:r>
            <a:r>
              <a:rPr lang="zh-CN" altLang="en-US">
                <a:sym typeface="+mn-ea"/>
              </a:rPr>
              <a:t>；</a:t>
            </a:r>
            <a:endParaRPr lang="zh-CN" altLang="en-US"/>
          </a:p>
          <a:p>
            <a:r>
              <a:rPr lang="en-US" altLang="zh-CN">
                <a:sym typeface="+mn-ea"/>
              </a:rPr>
              <a:t>      (</a:t>
            </a:r>
            <a:r>
              <a:rPr lang="zh-CN" altLang="zh-CN">
                <a:sym typeface="+mn-ea"/>
              </a:rPr>
              <a:t>二）进项税额的抵扣</a:t>
            </a:r>
            <a:endParaRPr lang="zh-CN" altLang="zh-CN"/>
          </a:p>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10000"/>
          </a:bodyPr>
          <a:p>
            <a:r>
              <a:rPr lang="en-US" altLang="zh-CN" sz="2400"/>
              <a:t>1</a:t>
            </a:r>
            <a:r>
              <a:rPr lang="zh-CN" altLang="en-US" sz="2400"/>
              <a:t>、下列进项税额准予从销项税额中抵扣：</a:t>
            </a:r>
            <a:endParaRPr lang="zh-CN" altLang="en-US" sz="2400"/>
          </a:p>
          <a:p>
            <a:r>
              <a:rPr lang="zh-CN" altLang="en-US" sz="2400"/>
              <a:t>（</a:t>
            </a:r>
            <a:r>
              <a:rPr lang="en-US" altLang="zh-CN" sz="2400"/>
              <a:t>1</a:t>
            </a:r>
            <a:r>
              <a:rPr lang="zh-CN" altLang="en-US" sz="2400"/>
              <a:t>）从销售方取得的增值税专用发票（含税控机动车销售统一发票，下同）上注明的增值税额。</a:t>
            </a:r>
            <a:endParaRPr lang="zh-CN" altLang="en-US" sz="2400"/>
          </a:p>
          <a:p>
            <a:r>
              <a:rPr lang="zh-CN" altLang="en-US" sz="2400"/>
              <a:t>（</a:t>
            </a:r>
            <a:r>
              <a:rPr lang="en-US" altLang="zh-CN" sz="2400"/>
              <a:t>2</a:t>
            </a:r>
            <a:r>
              <a:rPr lang="zh-CN" altLang="en-US" sz="2400"/>
              <a:t>）从海关取得的海关进口增值税专用缴款书上注明的增值税额。</a:t>
            </a:r>
            <a:endParaRPr lang="zh-CN" altLang="en-US" sz="2400"/>
          </a:p>
          <a:p>
            <a:r>
              <a:rPr lang="zh-CN" altLang="en-US" sz="2400"/>
              <a:t>（</a:t>
            </a:r>
            <a:r>
              <a:rPr lang="en-US" altLang="zh-CN" sz="2400"/>
              <a:t>3</a:t>
            </a:r>
            <a:r>
              <a:rPr lang="zh-CN" altLang="en-US" sz="2400"/>
              <a:t>）购进农产品，除取得增值税专用发票或者海关进口增值税专用缴款书外，按照农产品收购发票或者销售发票上注明的农产品买价和13%的扣除率计算的进项税额。计算公式为：进项税额=买价×扣除率；买价，是指纳税人购进农产品在农产品收购发票或者销售发票上注明的价款和按照规定缴纳的烟叶税。购进农产品，按照《农产品增值税进项税额核定扣除试点实施办法》抵扣进项税额的除外。</a:t>
            </a:r>
            <a:endParaRPr lang="zh-CN" altLang="en-US" sz="2400"/>
          </a:p>
          <a:p>
            <a:r>
              <a:rPr lang="zh-CN" altLang="en-US" sz="2400"/>
              <a:t>（</a:t>
            </a:r>
            <a:r>
              <a:rPr lang="en-US" altLang="zh-CN" sz="2400"/>
              <a:t>4</a:t>
            </a:r>
            <a:r>
              <a:rPr lang="zh-CN" altLang="en-US" sz="2400"/>
              <a:t>）从境外单位或者个人购进服务、无形资产或者不动产，自税务机关或者扣缴义务人取得的解缴税款的完税凭证上注明的增值税额。</a:t>
            </a:r>
            <a:endParaRPr lang="zh-CN" altLang="en-US"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t>（</a:t>
            </a:r>
            <a:r>
              <a:rPr lang="en-US" altLang="zh-CN"/>
              <a:t>5</a:t>
            </a:r>
            <a:r>
              <a:rPr lang="zh-CN" altLang="en-US"/>
              <a:t>）适用一般计税方法的试点纳税人，2016年5月1日后取得并在会计制度上按固定资产核算的不动产或者2016年5月1日后取得的不动产在建工程，其进项税额应自取得之日起分2年从销项税额中抵扣，第一年抵扣比例为60%，第二年抵扣比例为40%。</a:t>
            </a:r>
            <a:endParaRPr lang="zh-CN" altLang="en-US"/>
          </a:p>
          <a:p>
            <a:r>
              <a:rPr lang="zh-CN" altLang="en-US"/>
              <a:t>取得不动产，包括以直接购买、接受捐赠、接受投资入股、自建以及抵债等各种形式取得不动产，不包括房地产开发企业自行开发的房地产项目。</a:t>
            </a:r>
            <a:endParaRPr lang="zh-CN" altLang="en-US"/>
          </a:p>
          <a:p>
            <a:r>
              <a:rPr lang="zh-CN" altLang="en-US"/>
              <a:t>融资租入的不动产以及在施工现场修建的临时建筑物、构筑物，其进项税额不适用上述分2年抵扣的规定；</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p:txBody>
          <a:bodyPr>
            <a:normAutofit lnSpcReduction="20000"/>
          </a:bodyPr>
          <a:p>
            <a:pPr algn="l"/>
            <a:r>
              <a:rPr lang="zh-CN" altLang="en-US" sz="4000">
                <a:sym typeface="+mn-ea"/>
              </a:rPr>
              <a:t>一、增值税纳税人的概念</a:t>
            </a:r>
            <a:endParaRPr lang="zh-CN" altLang="en-US" sz="4000">
              <a:sym typeface="+mn-ea"/>
            </a:endParaRPr>
          </a:p>
          <a:p>
            <a:pPr marL="0" indent="0" algn="l">
              <a:buNone/>
            </a:pPr>
            <a:r>
              <a:rPr lang="en-US" altLang="zh-CN" sz="4000">
                <a:sym typeface="+mn-ea"/>
              </a:rPr>
              <a:t>  </a:t>
            </a:r>
            <a:r>
              <a:rPr lang="zh-CN" altLang="en-US" sz="3200">
                <a:sym typeface="+mn-ea"/>
              </a:rPr>
              <a:t>在中华人民共和国</a:t>
            </a:r>
            <a:r>
              <a:rPr lang="zh-CN" altLang="en-US" sz="3200" b="1">
                <a:solidFill>
                  <a:srgbClr val="FF0000"/>
                </a:solidFill>
                <a:sym typeface="+mn-ea"/>
              </a:rPr>
              <a:t>境内（</a:t>
            </a:r>
            <a:r>
              <a:rPr lang="zh-CN" altLang="en-US" sz="3200">
                <a:sym typeface="+mn-ea"/>
              </a:rPr>
              <a:t>以下称境内）</a:t>
            </a:r>
            <a:r>
              <a:rPr lang="zh-CN" altLang="en-US" sz="3200" b="1">
                <a:solidFill>
                  <a:srgbClr val="FF0000"/>
                </a:solidFill>
                <a:sym typeface="+mn-ea"/>
              </a:rPr>
              <a:t>销售服务、无形资产或者不动产</a:t>
            </a:r>
            <a:r>
              <a:rPr lang="zh-CN" altLang="en-US" sz="3200">
                <a:sym typeface="+mn-ea"/>
              </a:rPr>
              <a:t>（以下称应税行为）的单位和个人，为增值税纳税人，应当按照本办法缴纳增值税，不缴纳营业税。单位，是指企业、行政单位、事业单位、军事单位、社会团体及其他单位。个人，是指个体工商户和其他个人。</a:t>
            </a:r>
            <a:endParaRPr lang="zh-CN" altLang="en-US" sz="32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t>（</a:t>
            </a:r>
            <a:r>
              <a:rPr lang="en-US" altLang="zh-CN"/>
              <a:t>6</a:t>
            </a:r>
            <a:r>
              <a:rPr lang="zh-CN" altLang="en-US"/>
              <a:t>）按照《试点实施办法》第二十七条第（一）项规定不得抵扣且未抵扣进项税额的固定资产、无形资产、不动产，发生用途改变，用于允许抵扣进项税额的应税项目，可在用途改变的次月按照下列公式计算可以抵扣的进项税额：</a:t>
            </a:r>
            <a:endParaRPr lang="zh-CN" altLang="en-US"/>
          </a:p>
          <a:p>
            <a:r>
              <a:rPr lang="zh-CN" altLang="en-US"/>
              <a:t>可以抵扣的进项税额=固定资产、无形资产、不动产净值/（1+适用税率）×适用税率</a:t>
            </a:r>
            <a:endParaRPr lang="zh-CN" altLang="en-US"/>
          </a:p>
          <a:p>
            <a:r>
              <a:rPr lang="zh-CN" altLang="en-US"/>
              <a:t>上述可以抵扣的进项税额应取得合法有效的增值税扣税凭证。</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80000"/>
          </a:bodyPr>
          <a:p>
            <a:r>
              <a:rPr lang="zh-CN" altLang="en-US"/>
              <a:t>（</a:t>
            </a:r>
            <a:r>
              <a:rPr lang="en-US" altLang="zh-CN"/>
              <a:t>7</a:t>
            </a:r>
            <a:r>
              <a:rPr lang="zh-CN" altLang="en-US"/>
              <a:t>）原增值税纳税人[指按照《中华人民共和国增值税暂行条例》（国务院令第538号）(以下称《增值税暂行条例》)缴纳增值税的纳税人]有关政策</a:t>
            </a:r>
            <a:endParaRPr lang="zh-CN" altLang="en-US"/>
          </a:p>
          <a:p>
            <a:r>
              <a:rPr lang="zh-CN" altLang="en-US"/>
              <a:t>    原增值税一般纳税人购进服务、无形资产或者不动产，取得的增值税专用发票上注明的增值税额为进项税额，准予从销项税额中抵扣。</a:t>
            </a:r>
            <a:endParaRPr lang="zh-CN" altLang="en-US"/>
          </a:p>
          <a:p>
            <a:r>
              <a:rPr lang="zh-CN" altLang="en-US"/>
              <a:t>     原增值税一般纳税人自用的应征消费税的摩托车、汽车、游艇，其进项税额准予从销项税额中抵扣。</a:t>
            </a:r>
            <a:endParaRPr lang="zh-CN" altLang="en-US"/>
          </a:p>
          <a:p>
            <a:r>
              <a:rPr lang="zh-CN" altLang="en-US"/>
              <a:t>   原增值税一般纳税人从境外单位或者个人购进服务、无形资产或者不动产，按照规定应当扣缴增值税的，准予从销项税额中抵扣的进项税额为自税务机关或者扣缴义务人取得的解缴税款的完税凭证上注明的增值税额。纳税人凭完税凭证抵扣进项税额的，应当具备书面合同、付款证明和境外单位的对账单或者发票。资料不全的，其进项税额不得从销项税额中抵扣。</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20000"/>
          </a:bodyPr>
          <a:p>
            <a:r>
              <a:rPr lang="en-US" altLang="zh-CN"/>
              <a:t>    </a:t>
            </a:r>
            <a:r>
              <a:rPr lang="zh-CN" altLang="en-US"/>
              <a:t>原增值税一般纳税人购进货物或者接受加工修理修配劳务，用于《销售服务、无形资产或者不动产注释》所列项目的，不属于《增值税暂行条例》第十条所称的用于非增值税应税项目，其进项税额准予从销项税额中抵扣。</a:t>
            </a:r>
            <a:endParaRPr lang="zh-CN" altLang="en-US"/>
          </a:p>
          <a:p>
            <a:r>
              <a:rPr lang="zh-CN" altLang="en-US"/>
              <a:t>    按照《增值税暂行条例》第十条和上述第5点不得抵扣且未抵扣进项税额的固定资产、无形资产、不动产，发生用途改变，用于允许抵扣进项税额的应税项目，可在用途改变的次月按照下列公式，依据合法有效的增值税扣税凭证，计算可以抵扣的进项税额：</a:t>
            </a:r>
            <a:endParaRPr lang="zh-CN" altLang="en-US"/>
          </a:p>
          <a:p>
            <a:r>
              <a:rPr lang="zh-CN" altLang="en-US"/>
              <a:t>可以抵扣的进项税额=固定资产、无形资产、不动产净值/（1+适用税率）×适用税率</a:t>
            </a:r>
            <a:endParaRPr lang="zh-CN" altLang="en-US"/>
          </a:p>
          <a:p>
            <a:r>
              <a:rPr lang="zh-CN" altLang="en-US"/>
              <a:t>上述可以抵扣的进项税额应取得合法有效的增值税扣税凭证。</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Autofit/>
          </a:bodyPr>
          <a:p>
            <a:r>
              <a:rPr lang="en-US" altLang="zh-CN" sz="2400"/>
              <a:t>2</a:t>
            </a:r>
            <a:r>
              <a:rPr lang="zh-CN" altLang="en-US" sz="2400"/>
              <a:t>、 下列项目的进项税额不得从销项税额中抵扣：</a:t>
            </a:r>
            <a:endParaRPr lang="zh-CN" altLang="en-US" sz="2400"/>
          </a:p>
          <a:p>
            <a:r>
              <a:rPr lang="zh-CN" altLang="en-US" sz="2400"/>
              <a:t>（</a:t>
            </a:r>
            <a:r>
              <a:rPr lang="en-US" altLang="zh-CN" sz="2400"/>
              <a:t>1</a:t>
            </a:r>
            <a:r>
              <a:rPr lang="zh-CN" altLang="en-US" sz="2400"/>
              <a:t>）用于简易计税方法计税项目、免征增值税项目、集体福利或者个人消费的购进货物、加工修理修配劳务、服务、无形资产和不动产。其中涉及的固定资产、无形资产、不动产，仅指专用于上述项目的固定资产、无形资产（不包括其他权益性无形资产）、不动产。</a:t>
            </a:r>
            <a:endParaRPr lang="zh-CN" altLang="en-US" sz="2400"/>
          </a:p>
          <a:p>
            <a:r>
              <a:rPr lang="zh-CN" altLang="en-US" sz="2400" b="1">
                <a:solidFill>
                  <a:srgbClr val="FF0000"/>
                </a:solidFill>
              </a:rPr>
              <a:t>纳税人的交际应酬消费属于个人消费。</a:t>
            </a:r>
            <a:endParaRPr lang="zh-CN" altLang="en-US" sz="2400" b="1">
              <a:solidFill>
                <a:srgbClr val="FF0000"/>
              </a:solidFill>
            </a:endParaRPr>
          </a:p>
          <a:p>
            <a:r>
              <a:rPr lang="zh-CN" altLang="en-US" sz="2400"/>
              <a:t>（</a:t>
            </a:r>
            <a:r>
              <a:rPr lang="en-US" altLang="zh-CN" sz="2400"/>
              <a:t>2</a:t>
            </a:r>
            <a:r>
              <a:rPr lang="zh-CN" altLang="en-US" sz="2400"/>
              <a:t>）非正常损失的购进货物，以及相关的加工修理修配劳务和交通运输服务。</a:t>
            </a:r>
            <a:endParaRPr lang="zh-CN" altLang="en-US" sz="2400"/>
          </a:p>
          <a:p>
            <a:r>
              <a:rPr lang="zh-CN" altLang="en-US" sz="2400"/>
              <a:t>（</a:t>
            </a:r>
            <a:r>
              <a:rPr lang="en-US" altLang="zh-CN" sz="2400"/>
              <a:t>3</a:t>
            </a:r>
            <a:r>
              <a:rPr lang="zh-CN" altLang="en-US" sz="2400"/>
              <a:t>）非正常损失的在产品、产成品所耗用的购进货物（不包括固定资产）、加工修理修配劳务和交通运输服务。</a:t>
            </a:r>
            <a:endParaRPr lang="zh-CN" altLang="en-US" sz="2400"/>
          </a:p>
          <a:p>
            <a:r>
              <a:rPr lang="zh-CN" altLang="en-US" sz="2400"/>
              <a:t>（</a:t>
            </a:r>
            <a:r>
              <a:rPr lang="en-US" altLang="zh-CN" sz="2400"/>
              <a:t>4</a:t>
            </a:r>
            <a:r>
              <a:rPr lang="zh-CN" altLang="en-US" sz="2400"/>
              <a:t>）非正常损失的不动产，以及该不动产所耗用的购进货物、设计服务和建筑服务。</a:t>
            </a:r>
            <a:endParaRPr lang="zh-CN" altLang="en-US" sz="2400"/>
          </a:p>
          <a:p>
            <a:endParaRPr lang="zh-CN" altLang="en-US" sz="2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sym typeface="+mn-ea"/>
              </a:rPr>
              <a:t>（</a:t>
            </a:r>
            <a:r>
              <a:rPr lang="en-US" altLang="zh-CN">
                <a:sym typeface="+mn-ea"/>
              </a:rPr>
              <a:t>5</a:t>
            </a:r>
            <a:r>
              <a:rPr lang="zh-CN" altLang="en-US">
                <a:sym typeface="+mn-ea"/>
              </a:rPr>
              <a:t>）非正常损失的不动产在建工程所耗用的购进货物、设计服务和建筑服务。</a:t>
            </a:r>
            <a:endParaRPr lang="zh-CN" altLang="en-US"/>
          </a:p>
          <a:p>
            <a:r>
              <a:rPr lang="zh-CN" altLang="en-US">
                <a:sym typeface="+mn-ea"/>
              </a:rPr>
              <a:t>纳税人新建、改建、扩建、修缮、装饰不动产，均属于不动产在建工程。</a:t>
            </a:r>
            <a:endParaRPr lang="zh-CN" altLang="en-US"/>
          </a:p>
          <a:p>
            <a:r>
              <a:rPr lang="zh-CN" altLang="en-US">
                <a:sym typeface="+mn-ea"/>
              </a:rPr>
              <a:t>（</a:t>
            </a:r>
            <a:r>
              <a:rPr lang="en-US" altLang="zh-CN">
                <a:sym typeface="+mn-ea"/>
              </a:rPr>
              <a:t>6</a:t>
            </a:r>
            <a:r>
              <a:rPr lang="zh-CN" altLang="en-US">
                <a:sym typeface="+mn-ea"/>
              </a:rPr>
              <a:t>）购进的旅客运输服务、贷款服务、餐饮服务、居民日常服务和娱乐服务。</a:t>
            </a:r>
            <a:endParaRPr lang="zh-CN" altLang="en-US"/>
          </a:p>
          <a:p>
            <a:r>
              <a:rPr lang="zh-CN" altLang="en-US">
                <a:sym typeface="+mn-ea"/>
              </a:rPr>
              <a:t>（</a:t>
            </a:r>
            <a:r>
              <a:rPr lang="en-US" altLang="zh-CN">
                <a:sym typeface="+mn-ea"/>
              </a:rPr>
              <a:t>7</a:t>
            </a:r>
            <a:r>
              <a:rPr lang="zh-CN" altLang="en-US">
                <a:sym typeface="+mn-ea"/>
              </a:rPr>
              <a:t>）财政部和国家税务总局规定的其他情形。</a:t>
            </a:r>
            <a:endParaRPr lang="zh-CN" altLang="en-US"/>
          </a:p>
          <a:p>
            <a:r>
              <a:rPr lang="zh-CN" altLang="en-US">
                <a:sym typeface="+mn-ea"/>
              </a:rPr>
              <a:t>本条第（四）项、第（五）项所称货物，是指构成不动产实体的材料和设备，包括建筑装饰材料和给排水、采暖、卫生、通风、照明、通讯、煤气、消防、中央空调、电梯、电气、智能化楼宇设备及配套设施。</a:t>
            </a:r>
            <a:endParaRPr lang="zh-CN" altLang="en-US"/>
          </a:p>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sym typeface="+mn-ea"/>
              </a:rPr>
              <a:t>固定资产，是指使用期限超过12个月的机器、机械、运输工具以及其他与生产经营有关的设备、工具、器具等有形动产。</a:t>
            </a:r>
            <a:endParaRPr lang="zh-CN" altLang="en-US"/>
          </a:p>
          <a:p>
            <a:r>
              <a:rPr lang="zh-CN" altLang="en-US" b="1">
                <a:solidFill>
                  <a:srgbClr val="FF0000"/>
                </a:solidFill>
                <a:sym typeface="+mn-ea"/>
              </a:rPr>
              <a:t>非正常损失，是指因管理不善造成货物被盗、丢失、霉烂变质，以及因违反法律法规造成货物或者不动产被依法没收、销毁、拆除的情形。</a:t>
            </a:r>
            <a:endParaRPr lang="zh-CN" altLang="en-US" b="1">
              <a:solidFill>
                <a:srgbClr val="FF0000"/>
              </a:solidFill>
            </a:endParaRPr>
          </a:p>
          <a:p>
            <a:r>
              <a:rPr lang="zh-CN" altLang="en-US" b="1">
                <a:solidFill>
                  <a:srgbClr val="FF0000"/>
                </a:solidFill>
                <a:sym typeface="+mn-ea"/>
              </a:rPr>
              <a:t>纳税人接受贷款服务向贷款方支付的与该笔贷款直接相关的投融资顾问费、手续费、咨询费等费用，其进项税额不得从销项税额中抵扣。</a:t>
            </a:r>
            <a:endParaRPr lang="zh-CN" altLang="en-US" b="1">
              <a:solidFill>
                <a:srgbClr val="FF0000"/>
              </a:solidFill>
            </a:endParaRPr>
          </a:p>
          <a:p>
            <a:endParaRPr lang="en-US" altLang="zh-CN"/>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p:txBody>
      </p:sp>
      <p:sp>
        <p:nvSpPr>
          <p:cNvPr id="3" name="内容占位符 2"/>
          <p:cNvSpPr>
            <a:spLocks noGrp="1"/>
          </p:cNvSpPr>
          <p:nvPr>
            <p:ph idx="1"/>
          </p:nvPr>
        </p:nvSpPr>
        <p:spPr/>
        <p:txBody>
          <a:bodyPr>
            <a:normAutofit/>
          </a:bodyPr>
          <a:p>
            <a:r>
              <a:rPr lang="en-US" altLang="zh-CN">
                <a:sym typeface="+mn-ea"/>
              </a:rPr>
              <a:t>(8)适用一般计税方法的纳税人,</a:t>
            </a:r>
            <a:r>
              <a:rPr lang="en-US" altLang="zh-CN" b="1">
                <a:solidFill>
                  <a:srgbClr val="FF0000"/>
                </a:solidFill>
                <a:sym typeface="+mn-ea"/>
              </a:rPr>
              <a:t>兼营简易计税方法计税项目</a:t>
            </a:r>
            <a:r>
              <a:rPr lang="en-US" altLang="zh-CN">
                <a:sym typeface="+mn-ea"/>
              </a:rPr>
              <a:t>、</a:t>
            </a:r>
            <a:r>
              <a:rPr lang="en-US" altLang="zh-CN" b="1">
                <a:solidFill>
                  <a:srgbClr val="FF0000"/>
                </a:solidFill>
                <a:sym typeface="+mn-ea"/>
              </a:rPr>
              <a:t>免征增值税项目而无法划分不得抵扣的进项税额</a:t>
            </a:r>
            <a:r>
              <a:rPr lang="en-US" altLang="zh-CN">
                <a:sym typeface="+mn-ea"/>
              </a:rPr>
              <a:t>，按照下列公式计算不得抵扣的进项税额：</a:t>
            </a:r>
            <a:endParaRPr lang="en-US" altLang="zh-CN"/>
          </a:p>
          <a:p>
            <a:r>
              <a:rPr lang="en-US" altLang="zh-CN">
                <a:sym typeface="+mn-ea"/>
              </a:rPr>
              <a:t>不得抵扣的进项税额＝当期无法划分的全部进项税额×（当期简易计税方法计税项目销售额+免征增值税项目销售额）÷当期全部销售额</a:t>
            </a:r>
            <a:endParaRPr lang="en-US" altLang="zh-CN"/>
          </a:p>
          <a:p>
            <a:r>
              <a:rPr lang="en-US" altLang="zh-CN">
                <a:sym typeface="+mn-ea"/>
              </a:rPr>
              <a:t>主管税务机关可以按照上述公式依据</a:t>
            </a:r>
            <a:r>
              <a:rPr lang="en-US" altLang="zh-CN" b="1">
                <a:solidFill>
                  <a:srgbClr val="FF0000"/>
                </a:solidFill>
                <a:sym typeface="+mn-ea"/>
              </a:rPr>
              <a:t>年度数据</a:t>
            </a:r>
            <a:r>
              <a:rPr lang="en-US" altLang="zh-CN">
                <a:sym typeface="+mn-ea"/>
              </a:rPr>
              <a:t>对不得抵扣的进项税额进行清算。</a:t>
            </a:r>
            <a:endParaRPr lang="en-US" altLang="zh-CN"/>
          </a:p>
          <a:p>
            <a:endParaRPr lang="zh-CN" altLang="en-US" b="1">
              <a:solidFill>
                <a:srgbClr val="FF0000"/>
              </a:solidFill>
            </a:endParaRPr>
          </a:p>
          <a:p>
            <a:endParaRPr lang="zh-CN" altLang="en-US" b="1">
              <a:solidFill>
                <a:srgbClr val="FF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a:t>
            </a:r>
            <a:r>
              <a:rPr lang="en-US" altLang="zh-CN"/>
              <a:t>9</a:t>
            </a:r>
            <a:r>
              <a:rPr lang="zh-CN" altLang="en-US"/>
              <a:t>）已抵扣进项税额的购进货物（不含固定资产）、劳务、服务，发生本办法第二十七条规定情形（简易计税方法计税项目、免征增值税项目除外）的，应当将该进项税额从当期进项税额中扣减；无法确定该进项税额的，按照当期实际成本计算应扣减的进项税额。</a:t>
            </a:r>
            <a:endParaRPr lang="zh-CN" altLang="en-US"/>
          </a:p>
          <a:p>
            <a:r>
              <a:rPr lang="en-US" altLang="zh-CN"/>
              <a:t>(10) 已抵扣进项税额的固定资产、无形资产或者不动产，发生本办法第二十七条规定情形的，按照下列公式计算不得抵扣的进项税额：</a:t>
            </a:r>
            <a:endParaRPr lang="en-US" altLang="zh-CN"/>
          </a:p>
          <a:p>
            <a:r>
              <a:rPr lang="en-US" altLang="zh-CN"/>
              <a:t>    不得抵扣的进项税额=固定资产、无形资产或者不动产净值×适用税率;</a:t>
            </a:r>
            <a:endParaRPr lang="en-US" altLang="zh-CN"/>
          </a:p>
          <a:p>
            <a:r>
              <a:rPr lang="en-US" altLang="zh-CN"/>
              <a:t>    固定资产、无形资产或者不动产净值，是指纳税人根据财务会计制度计提折旧或摊销后的余额。</a:t>
            </a:r>
            <a:endParaRPr lang="en-US" altLang="zh-CN"/>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10000"/>
          </a:bodyPr>
          <a:p>
            <a:r>
              <a:rPr lang="en-US" altLang="zh-CN"/>
              <a:t>(11)纳税人适用一般计税方法计税的，因销售折让、中止或者退回而退还给购买方的增值税额，应当从当期的销项税额中扣减；因销售折让、中止或者退回而收回的增值税额，应当从当期的进项税额中扣减。</a:t>
            </a:r>
            <a:endParaRPr lang="en-US" altLang="zh-CN"/>
          </a:p>
          <a:p>
            <a:r>
              <a:rPr lang="zh-CN" altLang="en-US"/>
              <a:t>（</a:t>
            </a:r>
            <a:r>
              <a:rPr lang="en-US" altLang="zh-CN"/>
              <a:t>12</a:t>
            </a:r>
            <a:r>
              <a:rPr lang="zh-CN" altLang="en-US"/>
              <a:t>）有下列情形之一者，应当按照销售额和增值税税率计算应纳税额，不得抵扣进项税额，也不得使用增值税专用发票：一般纳税人会计核算不健全，或者不能够提供准确税务资料的。应当办理一般纳税人资格登记而未办理的。</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p:txBody>
      </p:sp>
      <p:sp>
        <p:nvSpPr>
          <p:cNvPr id="3" name="内容占位符 2"/>
          <p:cNvSpPr>
            <a:spLocks noGrp="1"/>
          </p:cNvSpPr>
          <p:nvPr>
            <p:ph idx="1"/>
          </p:nvPr>
        </p:nvSpPr>
        <p:spPr/>
        <p:txBody>
          <a:bodyPr/>
          <a:p>
            <a:r>
              <a:rPr lang="zh-CN" altLang="en-US">
                <a:sym typeface="+mn-ea"/>
              </a:rPr>
              <a:t>例</a:t>
            </a:r>
            <a:r>
              <a:rPr lang="en-US" altLang="zh-CN">
                <a:sym typeface="+mn-ea"/>
              </a:rPr>
              <a:t>1</a:t>
            </a:r>
            <a:r>
              <a:rPr lang="zh-CN" altLang="en-US">
                <a:sym typeface="+mn-ea"/>
              </a:rPr>
              <a:t>、物管公司收入销项表和成本进项表（见附件）</a:t>
            </a:r>
            <a:endParaRPr lang="zh-CN" altLang="en-US">
              <a:sym typeface="+mn-ea"/>
            </a:endParaRPr>
          </a:p>
          <a:p>
            <a:r>
              <a:rPr lang="zh-CN" altLang="en-US">
                <a:sym typeface="+mn-ea"/>
              </a:rPr>
              <a:t>应纳税额=当期销项税额－当期进项税额；</a:t>
            </a:r>
            <a:endParaRPr lang="zh-CN" altLang="en-US">
              <a:sym typeface="+mn-ea"/>
            </a:endParaRPr>
          </a:p>
          <a:p>
            <a:r>
              <a:rPr lang="zh-CN" altLang="en-US"/>
              <a:t>               </a:t>
            </a:r>
            <a:r>
              <a:rPr lang="en-US" altLang="zh-CN"/>
              <a:t>=</a:t>
            </a:r>
            <a:r>
              <a:rPr lang="en-US" altLang="zh-CN">
                <a:solidFill>
                  <a:srgbClr val="000000"/>
                </a:solidFill>
                <a:latin typeface="宋体" charset="0"/>
                <a:ea typeface="宋体" charset="0"/>
                <a:cs typeface="宋体" charset="0"/>
                <a:sym typeface="+mn-ea"/>
              </a:rPr>
              <a:t>69.97 -57.40=12.57</a:t>
            </a:r>
            <a:r>
              <a:rPr lang="zh-CN" altLang="en-US">
                <a:solidFill>
                  <a:srgbClr val="000000"/>
                </a:solidFill>
                <a:latin typeface="宋体" charset="0"/>
                <a:ea typeface="宋体" charset="0"/>
                <a:cs typeface="宋体" charset="0"/>
                <a:sym typeface="+mn-ea"/>
              </a:rPr>
              <a:t>万</a:t>
            </a:r>
            <a:endParaRPr lang="zh-CN" altLang="en-US">
              <a:solidFill>
                <a:srgbClr val="000000"/>
              </a:solidFill>
              <a:latin typeface="宋体" charset="0"/>
              <a:ea typeface="宋体" charset="0"/>
              <a:cs typeface="宋体" charset="0"/>
              <a:sym typeface="+mn-ea"/>
            </a:endParaRPr>
          </a:p>
          <a:p>
            <a:r>
              <a:rPr lang="zh-CN" altLang="en-US">
                <a:solidFill>
                  <a:srgbClr val="000000"/>
                </a:solidFill>
                <a:latin typeface="宋体" charset="0"/>
                <a:ea typeface="宋体" charset="0"/>
                <a:cs typeface="宋体" charset="0"/>
                <a:sym typeface="+mn-ea"/>
              </a:rPr>
              <a:t>增值税税负率</a:t>
            </a:r>
            <a:r>
              <a:rPr lang="en-US" altLang="zh-CN">
                <a:solidFill>
                  <a:srgbClr val="000000"/>
                </a:solidFill>
                <a:latin typeface="宋体" charset="0"/>
                <a:ea typeface="宋体" charset="0"/>
                <a:cs typeface="宋体" charset="0"/>
                <a:sym typeface="+mn-ea"/>
              </a:rPr>
              <a:t>=</a:t>
            </a:r>
            <a:r>
              <a:rPr lang="zh-CN" altLang="en-US">
                <a:solidFill>
                  <a:srgbClr val="000000"/>
                </a:solidFill>
                <a:latin typeface="宋体" charset="0"/>
                <a:ea typeface="宋体" charset="0"/>
                <a:cs typeface="宋体" charset="0"/>
                <a:sym typeface="+mn-ea"/>
              </a:rPr>
              <a:t>应纳税额</a:t>
            </a:r>
            <a:r>
              <a:rPr lang="en-US" altLang="zh-CN">
                <a:solidFill>
                  <a:srgbClr val="000000"/>
                </a:solidFill>
                <a:latin typeface="宋体" charset="0"/>
                <a:ea typeface="宋体" charset="0"/>
                <a:cs typeface="宋体" charset="0"/>
                <a:sym typeface="+mn-ea"/>
              </a:rPr>
              <a:t>/</a:t>
            </a:r>
            <a:r>
              <a:rPr lang="zh-CN" altLang="zh-CN">
                <a:solidFill>
                  <a:srgbClr val="000000"/>
                </a:solidFill>
                <a:latin typeface="宋体" charset="0"/>
                <a:ea typeface="宋体" charset="0"/>
                <a:cs typeface="宋体" charset="0"/>
                <a:sym typeface="+mn-ea"/>
              </a:rPr>
              <a:t>营业收入</a:t>
            </a:r>
            <a:endParaRPr lang="zh-CN" altLang="zh-CN">
              <a:solidFill>
                <a:srgbClr val="000000"/>
              </a:solidFill>
              <a:latin typeface="宋体" charset="0"/>
              <a:ea typeface="宋体" charset="0"/>
              <a:cs typeface="宋体" charset="0"/>
              <a:sym typeface="+mn-ea"/>
            </a:endParaRPr>
          </a:p>
          <a:p>
            <a:r>
              <a:rPr lang="zh-CN" altLang="zh-CN">
                <a:solidFill>
                  <a:srgbClr val="000000"/>
                </a:solidFill>
                <a:latin typeface="宋体" charset="0"/>
                <a:ea typeface="宋体" charset="0"/>
                <a:cs typeface="宋体" charset="0"/>
                <a:sym typeface="+mn-ea"/>
              </a:rPr>
              <a:t>            </a:t>
            </a:r>
            <a:r>
              <a:rPr lang="en-US" altLang="zh-CN">
                <a:solidFill>
                  <a:srgbClr val="000000"/>
                </a:solidFill>
                <a:latin typeface="宋体" charset="0"/>
                <a:ea typeface="宋体" charset="0"/>
                <a:cs typeface="宋体" charset="0"/>
                <a:sym typeface="+mn-ea"/>
              </a:rPr>
              <a:t>=12.57/756.12=1.66%</a:t>
            </a:r>
            <a:endParaRPr lang="zh-CN" altLang="en-US">
              <a:solidFill>
                <a:srgbClr val="000000"/>
              </a:solidFill>
              <a:latin typeface="宋体" charset="0"/>
              <a:ea typeface="宋体" charset="0"/>
              <a:cs typeface="宋体"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p:txBody>
          <a:bodyPr/>
          <a:p>
            <a:pPr marL="0" indent="0">
              <a:buNone/>
            </a:pPr>
            <a:r>
              <a:rPr lang="en-US" altLang="zh-CN" sz="4000"/>
              <a:t>    </a:t>
            </a:r>
            <a:r>
              <a:rPr lang="zh-CN" altLang="en-US" sz="4000"/>
              <a:t>单位以承包、承租、挂靠方式经营的，承包人、承租人、挂靠人（以下统称承包人）以发包人、出租人、被挂靠人（以下统称发包人）名义对外经营并由发包人承担相关法律责任的，以该发包人为纳税人。否则，以承包人为纳税人。</a:t>
            </a:r>
            <a:endParaRPr lang="zh-CN" altLang="en-US" sz="40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p:txBody>
      </p:sp>
      <p:sp>
        <p:nvSpPr>
          <p:cNvPr id="3" name="内容占位符 2"/>
          <p:cNvSpPr>
            <a:spLocks noGrp="1"/>
          </p:cNvSpPr>
          <p:nvPr>
            <p:ph idx="1"/>
          </p:nvPr>
        </p:nvSpPr>
        <p:spPr/>
        <p:txBody>
          <a:bodyPr/>
          <a:p>
            <a:r>
              <a:rPr lang="en-US" altLang="zh-CN"/>
              <a:t>     </a:t>
            </a:r>
            <a:r>
              <a:rPr lang="zh-CN" altLang="zh-CN"/>
              <a:t>二、 简易计税方法</a:t>
            </a:r>
            <a:endParaRPr lang="zh-CN" altLang="zh-CN"/>
          </a:p>
          <a:p>
            <a:r>
              <a:rPr lang="zh-CN" altLang="zh-CN"/>
              <a:t>     简易计税方法的应纳税额，是指按照销售额和增值税征收率计算的增值税额，不得抵扣进项税额。应纳税额计算公式：</a:t>
            </a:r>
            <a:endParaRPr lang="zh-CN" altLang="zh-CN"/>
          </a:p>
          <a:p>
            <a:r>
              <a:rPr lang="zh-CN" altLang="zh-CN"/>
              <a:t>应纳税额=销售额×征收率</a:t>
            </a:r>
            <a:endParaRPr lang="zh-CN" altLang="zh-CN"/>
          </a:p>
          <a:p>
            <a:r>
              <a:rPr lang="zh-CN" altLang="zh-CN"/>
              <a:t>     简易计税方法的销售额不包括其应纳税额，纳税人采用销售额和应纳税额合并定价方法的，按照下列公式计算销售额：</a:t>
            </a:r>
            <a:endParaRPr lang="zh-CN" altLang="zh-CN"/>
          </a:p>
          <a:p>
            <a:r>
              <a:rPr lang="zh-CN" altLang="zh-CN"/>
              <a:t>销售额＝含税销售额÷（1＋征收率）</a:t>
            </a:r>
            <a:endParaRPr lang="zh-CN" altLang="zh-CN"/>
          </a:p>
          <a:p>
            <a:r>
              <a:rPr lang="zh-CN" altLang="zh-CN"/>
              <a:t>例</a:t>
            </a:r>
            <a:r>
              <a:rPr lang="en-US" altLang="zh-CN"/>
              <a:t>2</a:t>
            </a:r>
            <a:r>
              <a:rPr lang="zh-CN" altLang="en-US"/>
              <a:t>、仍以例</a:t>
            </a:r>
            <a:r>
              <a:rPr lang="en-US" altLang="zh-CN"/>
              <a:t>1</a:t>
            </a:r>
            <a:r>
              <a:rPr lang="zh-CN" altLang="en-US"/>
              <a:t>的例子，按照简易计税方法来计算应交纳的增值税；</a:t>
            </a:r>
            <a:endParaRPr lang="zh-CN" altLang="en-US"/>
          </a:p>
          <a:p>
            <a:endParaRPr lang="zh-CN" altLang="zh-CN"/>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sym typeface="+mn-ea"/>
              </a:rPr>
              <a:t>根据以上的计算，例</a:t>
            </a:r>
            <a:r>
              <a:rPr lang="en-US" altLang="zh-CN">
                <a:sym typeface="+mn-ea"/>
              </a:rPr>
              <a:t>1</a:t>
            </a:r>
            <a:r>
              <a:rPr lang="zh-CN" altLang="en-US">
                <a:sym typeface="+mn-ea"/>
              </a:rPr>
              <a:t>和例</a:t>
            </a:r>
            <a:r>
              <a:rPr lang="en-US" altLang="zh-CN">
                <a:sym typeface="+mn-ea"/>
              </a:rPr>
              <a:t>2</a:t>
            </a:r>
            <a:r>
              <a:rPr lang="zh-CN" altLang="en-US">
                <a:sym typeface="+mn-ea"/>
              </a:rPr>
              <a:t>由于采用不同的计税方法的比较</a:t>
            </a:r>
            <a:endParaRPr lang="zh-CN" altLang="en-US">
              <a:sym typeface="+mn-ea"/>
            </a:endParaRPr>
          </a:p>
          <a:p>
            <a:r>
              <a:rPr lang="zh-CN" altLang="en-US">
                <a:sym typeface="+mn-ea"/>
              </a:rPr>
              <a:t>一般计税方法下：</a:t>
            </a:r>
            <a:endParaRPr lang="zh-CN" altLang="en-US">
              <a:sym typeface="+mn-ea"/>
            </a:endParaRPr>
          </a:p>
          <a:p>
            <a:r>
              <a:rPr lang="zh-CN" altLang="en-US">
                <a:sym typeface="+mn-ea"/>
              </a:rPr>
              <a:t>应纳税额=当期销项税额－当期进项税额</a:t>
            </a:r>
            <a:r>
              <a:rPr lang="en-US" altLang="zh-CN">
                <a:sym typeface="+mn-ea"/>
              </a:rPr>
              <a:t>=</a:t>
            </a:r>
            <a:r>
              <a:rPr lang="en-US" altLang="zh-CN">
                <a:solidFill>
                  <a:srgbClr val="000000"/>
                </a:solidFill>
                <a:latin typeface="宋体" charset="0"/>
                <a:ea typeface="宋体" charset="0"/>
                <a:cs typeface="宋体" charset="0"/>
                <a:sym typeface="+mn-ea"/>
              </a:rPr>
              <a:t>69.97 -57.40=12.57</a:t>
            </a:r>
            <a:r>
              <a:rPr lang="zh-CN" altLang="en-US">
                <a:solidFill>
                  <a:srgbClr val="000000"/>
                </a:solidFill>
                <a:latin typeface="宋体" charset="0"/>
                <a:ea typeface="宋体" charset="0"/>
                <a:cs typeface="宋体" charset="0"/>
                <a:sym typeface="+mn-ea"/>
              </a:rPr>
              <a:t>万</a:t>
            </a:r>
            <a:endParaRPr lang="zh-CN" altLang="en-US">
              <a:solidFill>
                <a:srgbClr val="000000"/>
              </a:solidFill>
              <a:latin typeface="宋体" charset="0"/>
              <a:ea typeface="宋体" charset="0"/>
              <a:cs typeface="宋体" charset="0"/>
              <a:sym typeface="+mn-ea"/>
            </a:endParaRPr>
          </a:p>
          <a:p>
            <a:r>
              <a:rPr lang="zh-CN" altLang="en-US">
                <a:solidFill>
                  <a:srgbClr val="000000"/>
                </a:solidFill>
                <a:latin typeface="宋体" charset="0"/>
                <a:ea typeface="宋体" charset="0"/>
                <a:cs typeface="宋体" charset="0"/>
                <a:sym typeface="+mn-ea"/>
              </a:rPr>
              <a:t>增值税税负率</a:t>
            </a:r>
            <a:r>
              <a:rPr lang="en-US" altLang="zh-CN">
                <a:solidFill>
                  <a:srgbClr val="000000"/>
                </a:solidFill>
                <a:latin typeface="宋体" charset="0"/>
                <a:ea typeface="宋体" charset="0"/>
                <a:cs typeface="宋体" charset="0"/>
                <a:sym typeface="+mn-ea"/>
              </a:rPr>
              <a:t>=</a:t>
            </a:r>
            <a:r>
              <a:rPr lang="zh-CN" altLang="en-US">
                <a:solidFill>
                  <a:srgbClr val="000000"/>
                </a:solidFill>
                <a:latin typeface="宋体" charset="0"/>
                <a:ea typeface="宋体" charset="0"/>
                <a:cs typeface="宋体" charset="0"/>
                <a:sym typeface="+mn-ea"/>
              </a:rPr>
              <a:t>应纳税额</a:t>
            </a:r>
            <a:r>
              <a:rPr lang="en-US" altLang="zh-CN">
                <a:solidFill>
                  <a:srgbClr val="000000"/>
                </a:solidFill>
                <a:latin typeface="宋体" charset="0"/>
                <a:ea typeface="宋体" charset="0"/>
                <a:cs typeface="宋体" charset="0"/>
                <a:sym typeface="+mn-ea"/>
              </a:rPr>
              <a:t>/</a:t>
            </a:r>
            <a:r>
              <a:rPr lang="zh-CN" altLang="zh-CN">
                <a:solidFill>
                  <a:srgbClr val="000000"/>
                </a:solidFill>
                <a:latin typeface="宋体" charset="0"/>
                <a:ea typeface="宋体" charset="0"/>
                <a:cs typeface="宋体" charset="0"/>
                <a:sym typeface="+mn-ea"/>
              </a:rPr>
              <a:t>营业收入</a:t>
            </a:r>
            <a:r>
              <a:rPr lang="en-US" altLang="zh-CN">
                <a:solidFill>
                  <a:srgbClr val="000000"/>
                </a:solidFill>
                <a:latin typeface="宋体" charset="0"/>
                <a:ea typeface="宋体" charset="0"/>
                <a:cs typeface="宋体" charset="0"/>
                <a:sym typeface="+mn-ea"/>
              </a:rPr>
              <a:t>=12.57/756.12=1.66%</a:t>
            </a:r>
            <a:endParaRPr lang="en-US" altLang="zh-CN">
              <a:solidFill>
                <a:srgbClr val="000000"/>
              </a:solidFill>
              <a:latin typeface="宋体" charset="0"/>
              <a:ea typeface="宋体" charset="0"/>
              <a:cs typeface="宋体" charset="0"/>
              <a:sym typeface="+mn-ea"/>
            </a:endParaRPr>
          </a:p>
          <a:p>
            <a:r>
              <a:rPr lang="zh-CN" altLang="en-US">
                <a:solidFill>
                  <a:srgbClr val="000000"/>
                </a:solidFill>
                <a:latin typeface="宋体" charset="0"/>
                <a:ea typeface="宋体" charset="0"/>
                <a:cs typeface="宋体" charset="0"/>
                <a:sym typeface="+mn-ea"/>
              </a:rPr>
              <a:t>简易计税方法下：</a:t>
            </a:r>
            <a:endParaRPr lang="zh-CN" altLang="en-US">
              <a:solidFill>
                <a:srgbClr val="000000"/>
              </a:solidFill>
              <a:latin typeface="宋体" charset="0"/>
              <a:ea typeface="宋体" charset="0"/>
              <a:cs typeface="宋体" charset="0"/>
              <a:sym typeface="+mn-ea"/>
            </a:endParaRPr>
          </a:p>
          <a:p>
            <a:r>
              <a:rPr lang="zh-CN" altLang="en-US">
                <a:sym typeface="+mn-ea"/>
              </a:rPr>
              <a:t>应纳税额</a:t>
            </a:r>
            <a:r>
              <a:rPr lang="en-US" altLang="zh-CN">
                <a:sym typeface="+mn-ea"/>
              </a:rPr>
              <a:t>=(</a:t>
            </a:r>
            <a:r>
              <a:rPr lang="en-US" altLang="zh-CN">
                <a:solidFill>
                  <a:srgbClr val="000000"/>
                </a:solidFill>
                <a:latin typeface="宋体" charset="0"/>
                <a:ea typeface="宋体" charset="0"/>
                <a:cs typeface="宋体" charset="0"/>
                <a:sym typeface="+mn-ea"/>
              </a:rPr>
              <a:t>808.00 /1.03)*0.03=23.53</a:t>
            </a:r>
            <a:r>
              <a:rPr lang="zh-CN" altLang="en-US">
                <a:solidFill>
                  <a:srgbClr val="000000"/>
                </a:solidFill>
                <a:latin typeface="宋体" charset="0"/>
                <a:ea typeface="宋体" charset="0"/>
                <a:cs typeface="宋体" charset="0"/>
                <a:sym typeface="+mn-ea"/>
              </a:rPr>
              <a:t>万元；</a:t>
            </a:r>
            <a:endParaRPr lang="zh-CN" altLang="en-US">
              <a:solidFill>
                <a:srgbClr val="000000"/>
              </a:solidFill>
              <a:latin typeface="宋体" charset="0"/>
              <a:ea typeface="宋体" charset="0"/>
              <a:cs typeface="宋体" charset="0"/>
              <a:sym typeface="+mn-ea"/>
            </a:endParaRPr>
          </a:p>
          <a:p>
            <a:r>
              <a:rPr lang="zh-CN" altLang="en-US">
                <a:solidFill>
                  <a:srgbClr val="000000"/>
                </a:solidFill>
                <a:latin typeface="宋体" charset="0"/>
                <a:ea typeface="宋体" charset="0"/>
                <a:cs typeface="宋体" charset="0"/>
                <a:sym typeface="+mn-ea"/>
              </a:rPr>
              <a:t>应纳税额差异</a:t>
            </a:r>
            <a:r>
              <a:rPr lang="en-US" altLang="zh-CN">
                <a:solidFill>
                  <a:srgbClr val="000000"/>
                </a:solidFill>
                <a:latin typeface="宋体" charset="0"/>
                <a:ea typeface="宋体" charset="0"/>
                <a:cs typeface="宋体" charset="0"/>
                <a:sym typeface="+mn-ea"/>
              </a:rPr>
              <a:t>10.57</a:t>
            </a:r>
            <a:r>
              <a:rPr lang="zh-CN" altLang="en-US">
                <a:solidFill>
                  <a:srgbClr val="000000"/>
                </a:solidFill>
                <a:latin typeface="宋体" charset="0"/>
                <a:ea typeface="宋体" charset="0"/>
                <a:cs typeface="宋体" charset="0"/>
                <a:sym typeface="+mn-ea"/>
              </a:rPr>
              <a:t>万元；</a:t>
            </a:r>
            <a:endParaRPr lang="zh-CN" altLang="en-US">
              <a:solidFill>
                <a:srgbClr val="000000"/>
              </a:solidFill>
              <a:latin typeface="宋体" charset="0"/>
              <a:ea typeface="宋体" charset="0"/>
              <a:cs typeface="宋体" charset="0"/>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a:bodyPr>
          <a:p>
            <a:r>
              <a:rPr lang="en-US" altLang="zh-CN" sz="2000">
                <a:sym typeface="+mn-ea"/>
              </a:rPr>
              <a:t>   </a:t>
            </a:r>
            <a:r>
              <a:rPr lang="zh-CN" altLang="zh-CN" sz="2000">
                <a:sym typeface="+mn-ea"/>
              </a:rPr>
              <a:t>一、简易计税方法的适用范围</a:t>
            </a:r>
            <a:endParaRPr lang="zh-CN" altLang="zh-CN" sz="2000">
              <a:sym typeface="+mn-ea"/>
            </a:endParaRPr>
          </a:p>
          <a:p>
            <a:r>
              <a:rPr lang="zh-CN" altLang="zh-CN" sz="2000">
                <a:sym typeface="+mn-ea"/>
              </a:rPr>
              <a:t>（一）一般纳税人发生财政部和国家税务总局规定的特定应税行为，可以选择适用简易计税方法计税，但一经选择，</a:t>
            </a:r>
            <a:r>
              <a:rPr lang="zh-CN" altLang="zh-CN" sz="2000" b="1">
                <a:solidFill>
                  <a:srgbClr val="FF0000"/>
                </a:solidFill>
                <a:sym typeface="+mn-ea"/>
              </a:rPr>
              <a:t>36个月内（</a:t>
            </a:r>
            <a:r>
              <a:rPr lang="en-US" altLang="zh-CN" sz="2000" b="1">
                <a:solidFill>
                  <a:srgbClr val="FF0000"/>
                </a:solidFill>
                <a:sym typeface="+mn-ea"/>
              </a:rPr>
              <a:t>3</a:t>
            </a:r>
            <a:r>
              <a:rPr lang="zh-CN" altLang="en-US" sz="2000" b="1">
                <a:solidFill>
                  <a:srgbClr val="FF0000"/>
                </a:solidFill>
                <a:sym typeface="+mn-ea"/>
              </a:rPr>
              <a:t>年）</a:t>
            </a:r>
            <a:r>
              <a:rPr lang="zh-CN" altLang="zh-CN" sz="2000" b="1">
                <a:solidFill>
                  <a:srgbClr val="FF0000"/>
                </a:solidFill>
                <a:sym typeface="+mn-ea"/>
              </a:rPr>
              <a:t>不得变更</a:t>
            </a:r>
            <a:r>
              <a:rPr lang="zh-CN" altLang="zh-CN" sz="2000">
                <a:sym typeface="+mn-ea"/>
              </a:rPr>
              <a:t>。</a:t>
            </a:r>
            <a:endParaRPr lang="zh-CN" altLang="zh-CN" sz="2000">
              <a:sym typeface="+mn-ea"/>
            </a:endParaRPr>
          </a:p>
          <a:p>
            <a:r>
              <a:rPr lang="zh-CN" altLang="zh-CN" sz="2000">
                <a:sym typeface="+mn-ea"/>
              </a:rPr>
              <a:t>根据</a:t>
            </a:r>
            <a:r>
              <a:rPr lang="en-US" altLang="zh-CN" sz="2000">
                <a:sym typeface="+mn-ea"/>
              </a:rPr>
              <a:t>“</a:t>
            </a:r>
            <a:r>
              <a:rPr lang="zh-CN" altLang="zh-CN" sz="2000">
                <a:sym typeface="+mn-ea"/>
              </a:rPr>
              <a:t>营业税改征增值税试点有关事项的规定</a:t>
            </a:r>
            <a:r>
              <a:rPr lang="en-US" altLang="zh-CN" sz="2000">
                <a:sym typeface="+mn-ea"/>
              </a:rPr>
              <a:t>”</a:t>
            </a:r>
            <a:r>
              <a:rPr lang="zh-CN" altLang="en-US" sz="2000">
                <a:sym typeface="+mn-ea"/>
              </a:rPr>
              <a:t>，一般纳税人发生下列应税行为可以选择适用简易计税方法计税：</a:t>
            </a:r>
            <a:endParaRPr lang="zh-CN" altLang="en-US" sz="2000">
              <a:sym typeface="+mn-ea"/>
            </a:endParaRPr>
          </a:p>
          <a:p>
            <a:r>
              <a:rPr lang="zh-CN" altLang="en-US" sz="2000">
                <a:sym typeface="+mn-ea"/>
              </a:rPr>
              <a:t>1.公共交通运输服务</a:t>
            </a:r>
            <a:endParaRPr lang="zh-CN" altLang="en-US" sz="2000">
              <a:sym typeface="+mn-ea"/>
            </a:endParaRPr>
          </a:p>
          <a:p>
            <a:r>
              <a:rPr lang="zh-CN" altLang="en-US" sz="2000">
                <a:sym typeface="+mn-ea"/>
              </a:rPr>
              <a:t>公共交通运输服务，包括轮客渡、公交客运、地铁、城市轻轨、出租车、长途客运、班车。</a:t>
            </a:r>
            <a:endParaRPr lang="zh-CN" altLang="en-US" sz="2000">
              <a:sym typeface="+mn-ea"/>
            </a:endParaRPr>
          </a:p>
          <a:p>
            <a:r>
              <a:rPr lang="zh-CN" altLang="en-US" sz="2000">
                <a:sym typeface="+mn-ea"/>
              </a:rPr>
              <a:t>班车，是指按固定路线、固定时间运营并在固定站点停靠的运送旅客的陆路运输服务。</a:t>
            </a:r>
            <a:endParaRPr lang="zh-CN" altLang="en-US" sz="2000">
              <a:sym typeface="+mn-ea"/>
            </a:endParaRPr>
          </a:p>
          <a:p>
            <a:r>
              <a:rPr lang="zh-CN" altLang="en-US" sz="2000">
                <a:sym typeface="+mn-ea"/>
              </a:rPr>
              <a:t>2.经认定的动漫企业为开发动漫产品提供的动漫脚本编撰、形象设计、背景设计、动画设计、分镜、动画制作、摄制、描线、上色、画面合成、配音、配乐、音效合成、剪辑、字幕制作、压缩转码(面向网络动漫、手机动漫格式适配)服务，以及在境内转让动漫版权(包括动漫品牌、形象或者内容的授权及再授权)。</a:t>
            </a:r>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zh-CN">
              <a:sym typeface="+mn-ea"/>
            </a:endParaRPr>
          </a:p>
          <a:p>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90000"/>
          </a:bodyPr>
          <a:p>
            <a:r>
              <a:rPr lang="zh-CN" altLang="en-US">
                <a:sym typeface="+mn-ea"/>
              </a:rPr>
              <a:t>动漫企业和自主开发、生产动漫产品的认定标准和认定程序，按照《文化部 财政部 国家税务总局关于印发&lt;动漫企业认定管理办法(试行)&gt;的通知》(文市发〔2008〕51号)的规定执行。</a:t>
            </a:r>
            <a:endParaRPr lang="zh-CN" altLang="en-US">
              <a:sym typeface="+mn-ea"/>
            </a:endParaRPr>
          </a:p>
          <a:p>
            <a:r>
              <a:rPr lang="zh-CN" altLang="en-US">
                <a:sym typeface="+mn-ea"/>
              </a:rPr>
              <a:t>3.电影放映服务、</a:t>
            </a:r>
            <a:r>
              <a:rPr lang="zh-CN" altLang="en-US">
                <a:solidFill>
                  <a:srgbClr val="FF0000"/>
                </a:solidFill>
                <a:sym typeface="+mn-ea"/>
              </a:rPr>
              <a:t>仓储服务、装卸搬运服务</a:t>
            </a:r>
            <a:r>
              <a:rPr lang="zh-CN" altLang="en-US">
                <a:sym typeface="+mn-ea"/>
              </a:rPr>
              <a:t>、收派服务和文化体育服务。</a:t>
            </a:r>
            <a:endParaRPr lang="zh-CN" altLang="en-US">
              <a:sym typeface="+mn-ea"/>
            </a:endParaRPr>
          </a:p>
          <a:p>
            <a:r>
              <a:rPr lang="zh-CN" altLang="en-US">
                <a:sym typeface="+mn-ea"/>
              </a:rPr>
              <a:t>4.</a:t>
            </a:r>
            <a:r>
              <a:rPr lang="zh-CN" altLang="en-US">
                <a:solidFill>
                  <a:srgbClr val="FF0000"/>
                </a:solidFill>
                <a:sym typeface="+mn-ea"/>
              </a:rPr>
              <a:t>以纳入营改增试点之日前取得的有形动产为标的物提供的经营租赁服务</a:t>
            </a:r>
            <a:r>
              <a:rPr lang="zh-CN" altLang="en-US">
                <a:sym typeface="+mn-ea"/>
              </a:rPr>
              <a:t>。</a:t>
            </a:r>
            <a:endParaRPr lang="zh-CN" altLang="en-US">
              <a:sym typeface="+mn-ea"/>
            </a:endParaRPr>
          </a:p>
          <a:p>
            <a:r>
              <a:rPr lang="zh-CN" altLang="en-US">
                <a:sym typeface="+mn-ea"/>
              </a:rPr>
              <a:t>5.</a:t>
            </a:r>
            <a:r>
              <a:rPr lang="zh-CN" altLang="en-US">
                <a:solidFill>
                  <a:srgbClr val="FF0000"/>
                </a:solidFill>
                <a:sym typeface="+mn-ea"/>
              </a:rPr>
              <a:t>在纳入营改增试点之日前签订的尚未执行完毕的有形动产租赁合同</a:t>
            </a:r>
            <a:r>
              <a:rPr lang="zh-CN" altLang="en-US">
                <a:sym typeface="+mn-ea"/>
              </a:rPr>
              <a:t>。</a:t>
            </a:r>
            <a:endParaRPr lang="zh-CN" altLang="en-US">
              <a:sym typeface="+mn-ea"/>
            </a:endParaRPr>
          </a:p>
          <a:p>
            <a:r>
              <a:rPr lang="en-US" altLang="zh-CN">
                <a:sym typeface="+mn-ea"/>
              </a:rPr>
              <a:t>6</a:t>
            </a:r>
            <a:r>
              <a:rPr lang="zh-CN" altLang="en-US">
                <a:sym typeface="+mn-ea"/>
              </a:rPr>
              <a:t>、一般纳税人以清包工方式提供的建筑服务，可以选择适用简易计税方法计税。以清包工方式提供建筑服务，是指</a:t>
            </a:r>
            <a:r>
              <a:rPr lang="zh-CN" altLang="en-US">
                <a:solidFill>
                  <a:srgbClr val="FF0000"/>
                </a:solidFill>
                <a:sym typeface="+mn-ea"/>
              </a:rPr>
              <a:t>施工方不采购建筑工程所需的材料或只采购辅助材料，并收取人工费、管理费或者其他费用的建筑服务。</a:t>
            </a:r>
            <a:endParaRPr lang="zh-CN" altLang="en-US">
              <a:solidFill>
                <a:srgbClr val="FF0000"/>
              </a:solidFill>
              <a:sym typeface="+mn-ea"/>
            </a:endParaRPr>
          </a:p>
          <a:p>
            <a:endParaRPr lang="zh-CN" altLang="en-US">
              <a:solidFill>
                <a:srgbClr val="FF0000"/>
              </a:solidFill>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a:bodyPr>
          <a:p>
            <a:r>
              <a:rPr lang="en-US" altLang="zh-CN"/>
              <a:t>7</a:t>
            </a:r>
            <a:r>
              <a:rPr lang="zh-CN" altLang="en-US"/>
              <a:t>、一般纳税人为甲供工程提供的建筑服务，可以选择适用简易计税方法计税。甲供工程，是指全部或部分设备、材料、动力由工程发包方自行采购的建筑工程。</a:t>
            </a:r>
            <a:endParaRPr lang="zh-CN" altLang="en-US"/>
          </a:p>
          <a:p>
            <a:r>
              <a:rPr lang="en-US" altLang="zh-CN"/>
              <a:t>8</a:t>
            </a:r>
            <a:r>
              <a:rPr lang="zh-CN" altLang="en-US"/>
              <a:t>、一般纳税人为建筑工程老项目提供的建筑服务，可以选择适用简易计税方法计税。建筑工程老项目，是指：（1）《建筑工程施工许可证》注明的合同开工日期在2016年4月30日前的建筑工程项目；（2）未取得《建筑工程施工许可证》的，</a:t>
            </a:r>
            <a:r>
              <a:rPr lang="zh-CN" altLang="en-US">
                <a:solidFill>
                  <a:srgbClr val="FF0000"/>
                </a:solidFill>
              </a:rPr>
              <a:t>建筑工程承包合同</a:t>
            </a:r>
            <a:r>
              <a:rPr lang="zh-CN" altLang="en-US"/>
              <a:t>注明的开工日期在2016年4月30日前的建筑工程项目。</a:t>
            </a:r>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90000"/>
          </a:bodyPr>
          <a:p>
            <a:r>
              <a:rPr lang="en-US" altLang="zh-CN">
                <a:sym typeface="+mn-ea"/>
              </a:rPr>
              <a:t>9</a:t>
            </a:r>
            <a:r>
              <a:rPr lang="zh-CN" altLang="en-US">
                <a:sym typeface="+mn-ea"/>
              </a:rPr>
              <a:t>、一般纳税人跨县（市）提供建筑服务，选择适用简易计税方法计税的，应以取得的全部价款和价外费用扣除支付的分包款后的余额为销售额，按照3%的征收率计算应纳税额。纳税人应按照上述计税方法在建筑服务发生地预缴税款后，向机构所在地主管税务机关进行纳税申报。</a:t>
            </a:r>
            <a:endParaRPr lang="zh-CN" altLang="en-US">
              <a:sym typeface="+mn-ea"/>
            </a:endParaRPr>
          </a:p>
          <a:p>
            <a:r>
              <a:rPr lang="en-US" altLang="zh-CN">
                <a:sym typeface="+mn-ea"/>
              </a:rPr>
              <a:t>10</a:t>
            </a:r>
            <a:r>
              <a:rPr lang="zh-CN" altLang="en-US">
                <a:sym typeface="+mn-ea"/>
              </a:rPr>
              <a:t>、一般纳税人销售其2016年4月30日前取得（不含自建）的不动产，可以选择适用简易计税方法，以取得的全部价款和价外费用减去该项不动产购置原价或者取得不动产时的作价后的余额为销售额，按照5%的征收率计算应纳税额。纳税人应按照上述计税方法在不动产所在地预缴税款后，向机构所在地主管税务机关进行纳税申报。</a:t>
            </a:r>
            <a:endParaRPr lang="zh-CN" altLang="en-US">
              <a:sym typeface="+mn-ea"/>
            </a:endParaRPr>
          </a:p>
          <a:p>
            <a:endParaRPr lang="zh-CN" altLang="zh-CN">
              <a:sym typeface="+mn-ea"/>
            </a:endParaRPr>
          </a:p>
          <a:p>
            <a:endParaRPr lang="zh-CN" altLang="zh-CN">
              <a:sym typeface="+mn-ea"/>
            </a:endParaRPr>
          </a:p>
          <a:p>
            <a:endParaRPr lang="zh-CN" altLang="zh-CN">
              <a:sym typeface="+mn-ea"/>
            </a:endParaRPr>
          </a:p>
          <a:p>
            <a:endParaRPr lang="zh-CN" altLang="en-US"/>
          </a:p>
          <a:p>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90000" lnSpcReduction="10000"/>
          </a:bodyPr>
          <a:p>
            <a:r>
              <a:rPr lang="en-US" altLang="zh-CN">
                <a:sym typeface="+mn-ea"/>
              </a:rPr>
              <a:t>11</a:t>
            </a:r>
            <a:r>
              <a:rPr lang="zh-CN" altLang="en-US">
                <a:sym typeface="+mn-ea"/>
              </a:rPr>
              <a:t>、一般纳税人销售其2016年4月30日前自建的不动产，可以选择适用简易计税方法，以取得的全部价款和价外费用为销售额，按照5%的征收率计算应纳税额。纳税人应按照上述计税方法在不动产所在地预缴税款后，向机构所在地主管税务机关进行纳税申报。</a:t>
            </a:r>
            <a:endParaRPr lang="zh-CN" altLang="en-US">
              <a:sym typeface="+mn-ea"/>
            </a:endParaRPr>
          </a:p>
          <a:p>
            <a:r>
              <a:rPr lang="en-US" altLang="zh-CN">
                <a:sym typeface="+mn-ea"/>
              </a:rPr>
              <a:t>12</a:t>
            </a:r>
            <a:r>
              <a:rPr lang="zh-CN" altLang="en-US">
                <a:sym typeface="+mn-ea"/>
              </a:rPr>
              <a:t>、房地产开发企业中的一般纳税人，销售自行开发的房地产老项目，可以选择适用简易计税方法按照5%的征收率计税。房地产老项目，是指：　　（</a:t>
            </a:r>
            <a:r>
              <a:rPr lang="en-US" altLang="zh-CN">
                <a:sym typeface="+mn-ea"/>
              </a:rPr>
              <a:t>1</a:t>
            </a:r>
            <a:r>
              <a:rPr lang="zh-CN" altLang="en-US">
                <a:sym typeface="+mn-ea"/>
              </a:rPr>
              <a:t>）《建筑工程施工许可证》注明的合同开工日期在2016年4月30日前的房地产项目；（</a:t>
            </a:r>
            <a:r>
              <a:rPr lang="en-US" altLang="zh-CN">
                <a:sym typeface="+mn-ea"/>
              </a:rPr>
              <a:t>2</a:t>
            </a:r>
            <a:r>
              <a:rPr lang="zh-CN" altLang="en-US">
                <a:sym typeface="+mn-ea"/>
              </a:rPr>
              <a:t>）《建筑工程施工许可证》未注明合同开工日期或者未取得《建筑工程施工许可证》但建筑工程承包合同注明的开工日期在2016年4月30日前的建筑工程项目。一般纳税人销售自行开发的房地产老项目适用简易计税方法计税的，以取得的全部价款和价外费用为销售额，不得扣除对应的土地价款。</a:t>
            </a:r>
            <a:endParaRPr lang="zh-CN" altLang="en-US">
              <a:sym typeface="+mn-ea"/>
            </a:endParaRPr>
          </a:p>
          <a:p>
            <a:endParaRPr lang="zh-CN" altLang="zh-CN">
              <a:sym typeface="+mn-ea"/>
            </a:endParaRPr>
          </a:p>
          <a:p>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en-US" altLang="zh-CN"/>
              <a:t>13</a:t>
            </a:r>
            <a:r>
              <a:rPr lang="zh-CN" altLang="en-US"/>
              <a:t>、一般纳税人出租其2016年4月30日前取得的不动产，可以选择适用简易计税方法,按照5%的征收率计算应纳税额。纳税人出租其2016年4月30日前取得的与机构所在地不在同一县（市）的不动产，应按照上述计税方法在不动产所在地预缴税款后，向机构所在地主管税务机关进行纳税申报。</a:t>
            </a:r>
            <a:endParaRPr lang="zh-CN" altLang="en-US"/>
          </a:p>
          <a:p>
            <a:r>
              <a:rPr lang="en-US" altLang="zh-CN"/>
              <a:t>14</a:t>
            </a:r>
            <a:r>
              <a:rPr lang="zh-CN" altLang="en-US"/>
              <a:t>、公路经营企业中的一般纳税人收取试点前开工的高速公路的车辆通行费，可以选择适用简易计税方法，减按3%的征收率计算应纳税额。试点前开工的高速公路，是指相关施工许可证明上注明的合同开工日期在2016年4月30日前的高速公路。</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t>（二）小规模纳税人适用简易计税办法；</a:t>
            </a:r>
            <a:endParaRPr lang="zh-CN" altLang="en-US"/>
          </a:p>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20000"/>
          </a:bodyPr>
          <a:p>
            <a:r>
              <a:rPr lang="en-US" altLang="zh-CN"/>
              <a:t>                     </a:t>
            </a:r>
            <a:r>
              <a:rPr lang="zh-CN" altLang="en-US"/>
              <a:t>第二节   销售额的确定</a:t>
            </a:r>
            <a:endParaRPr lang="zh-CN" altLang="en-US"/>
          </a:p>
          <a:p>
            <a:r>
              <a:rPr lang="zh-CN" altLang="en-US" sz="2400"/>
              <a:t>一、销售额的一般规定</a:t>
            </a:r>
            <a:endParaRPr lang="zh-CN" altLang="en-US" sz="2400"/>
          </a:p>
          <a:p>
            <a:r>
              <a:rPr lang="zh-CN" altLang="en-US" sz="2400"/>
              <a:t>   （一）  销售额，是指纳税人发生应税行为取得的全部价款和价外费用，财政部和国家税务总局另有规定的除外。</a:t>
            </a:r>
            <a:endParaRPr lang="zh-CN" altLang="en-US" sz="2400"/>
          </a:p>
          <a:p>
            <a:r>
              <a:rPr lang="zh-CN" altLang="en-US" sz="2400"/>
              <a:t>     价外费用，是指价外收取的各种性质的收费，但不包括以下项目：（一）代为收取并符合本办法第十条规定的政府性基金或者行政事业性收费。（二）</a:t>
            </a:r>
            <a:r>
              <a:rPr lang="zh-CN" altLang="en-US" sz="2400" b="1">
                <a:solidFill>
                  <a:srgbClr val="FF0000"/>
                </a:solidFill>
              </a:rPr>
              <a:t>以委托方名义开具发票</a:t>
            </a:r>
            <a:r>
              <a:rPr lang="zh-CN" altLang="en-US" sz="2400"/>
              <a:t>代委托方收取的款项。</a:t>
            </a:r>
            <a:endParaRPr lang="zh-CN" altLang="en-US" sz="2400"/>
          </a:p>
          <a:p>
            <a:r>
              <a:rPr lang="zh-CN" altLang="en-US" sz="2400"/>
              <a:t>    根据增值税暂行条例实施细则，所称价外费用，包括价外向购买方收取的手续费、补贴、</a:t>
            </a:r>
            <a:r>
              <a:rPr lang="zh-CN" altLang="en-US" sz="2400" b="1">
                <a:solidFill>
                  <a:srgbClr val="FF0000"/>
                </a:solidFill>
              </a:rPr>
              <a:t>基金</a:t>
            </a:r>
            <a:r>
              <a:rPr lang="zh-CN" altLang="en-US" sz="2400"/>
              <a:t>、集资费、返还利润、奖励费、违约金、滞纳金、延期付款利息、赔偿金、</a:t>
            </a:r>
            <a:r>
              <a:rPr lang="zh-CN" altLang="en-US" sz="2400" b="1">
                <a:solidFill>
                  <a:srgbClr val="FF0000"/>
                </a:solidFill>
              </a:rPr>
              <a:t>代收款项</a:t>
            </a:r>
            <a:r>
              <a:rPr lang="zh-CN" altLang="en-US" sz="2400"/>
              <a:t>、代垫款项、包装费、包装物租金、储备费、优质费、运输装卸费以及其他各种性质的价外收费。</a:t>
            </a:r>
            <a:endParaRPr lang="zh-CN" altLang="en-US" sz="2400"/>
          </a:p>
          <a:p>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p:txBody>
          <a:bodyPr>
            <a:normAutofit/>
          </a:bodyPr>
          <a:p>
            <a:r>
              <a:rPr lang="zh-CN" altLang="en-US" sz="3200"/>
              <a:t>二、增值税纳税人的分类：</a:t>
            </a:r>
            <a:r>
              <a:rPr lang="zh-CN" altLang="en-US" sz="3200">
                <a:sym typeface="+mn-ea"/>
              </a:rPr>
              <a:t>一般纳税人和小规模纳税人</a:t>
            </a:r>
            <a:endParaRPr lang="zh-CN" altLang="en-US" sz="3200">
              <a:sym typeface="+mn-ea"/>
            </a:endParaRPr>
          </a:p>
          <a:p>
            <a:r>
              <a:rPr lang="zh-CN" altLang="en-US" sz="3200"/>
              <a:t>应税行为的年应征增值税销售额（以下称应税销售额）超过财政部和国家税务总局规定标准的纳税人为一般纳税人，未超过规定标准的纳税人为小规模纳税人。</a:t>
            </a:r>
            <a:endParaRPr lang="zh-CN" altLang="en-US" sz="3200"/>
          </a:p>
          <a:p>
            <a:r>
              <a:rPr lang="zh-CN" altLang="en-US" sz="3200"/>
              <a:t>年应税销售额超过规定标准的其他个人不属于一般纳税人。年应税销售额超过规定标准但</a:t>
            </a:r>
            <a:r>
              <a:rPr lang="zh-CN" altLang="en-US" sz="3200" b="1">
                <a:solidFill>
                  <a:srgbClr val="FF0000"/>
                </a:solidFill>
              </a:rPr>
              <a:t>不经常发生应税行为</a:t>
            </a:r>
            <a:r>
              <a:rPr lang="zh-CN" altLang="en-US" sz="3200"/>
              <a:t>的单位和个体工商户可选择按照小规模纳税人纳税。</a:t>
            </a:r>
            <a:endParaRPr lang="zh-CN" altLang="en-US" sz="3200"/>
          </a:p>
          <a:p>
            <a:endParaRPr lang="zh-CN" altLang="en-US" sz="3200">
              <a:sym typeface="+mn-ea"/>
            </a:endParaRPr>
          </a:p>
          <a:p>
            <a:endParaRPr lang="zh-CN" altLang="en-US" sz="3200" b="1">
              <a:solidFill>
                <a:srgbClr val="FF0000"/>
              </a:solidFill>
            </a:endParaRPr>
          </a:p>
          <a:p>
            <a:endParaRPr lang="zh-CN" altLang="en-US" b="1">
              <a:solidFill>
                <a:srgbClr val="FF0000"/>
              </a:solidFill>
            </a:endParaRPr>
          </a:p>
          <a:p>
            <a:endParaRPr lang="zh-CN" altLang="en-US" b="1">
              <a:solidFill>
                <a:srgbClr val="FF0000"/>
              </a:solidFill>
            </a:endParaRPr>
          </a:p>
          <a:p>
            <a:endParaRPr lang="zh-CN" altLang="en-US" b="1">
              <a:solidFill>
                <a:srgbClr val="FF0000"/>
              </a:solidFill>
            </a:endParaRPr>
          </a:p>
          <a:p>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a:xfrm>
            <a:off x="822960" y="1810385"/>
            <a:ext cx="10515600" cy="4351338"/>
          </a:xfrm>
        </p:spPr>
        <p:txBody>
          <a:bodyPr>
            <a:normAutofit fontScale="90000" lnSpcReduction="10000"/>
          </a:bodyPr>
          <a:p>
            <a:pPr marL="0" indent="0">
              <a:buNone/>
            </a:pPr>
            <a:r>
              <a:rPr lang="en-US" altLang="zh-CN"/>
              <a:t>     </a:t>
            </a:r>
            <a:r>
              <a:rPr lang="zh-CN" altLang="en-US"/>
              <a:t>（二）纳税人发生应税行为，开具增值税专用发票后，发生开票有误或者销售折让、中止、退回等情形的，应当按照国家税务总局的规定开具红字增值税专用发票；未按照规定开具红字增值税专用发票的，不得按照本办法第三十二条和第三十六条的规定扣减销项税额或者销售额。</a:t>
            </a:r>
            <a:endParaRPr lang="zh-CN" altLang="en-US"/>
          </a:p>
          <a:p>
            <a:pPr marL="0" indent="0">
              <a:buNone/>
            </a:pPr>
            <a:r>
              <a:rPr lang="zh-CN" altLang="en-US"/>
              <a:t>    </a:t>
            </a:r>
            <a:r>
              <a:rPr lang="zh-CN" altLang="en-US" b="1">
                <a:solidFill>
                  <a:srgbClr val="FF0000"/>
                </a:solidFill>
              </a:rPr>
              <a:t> 销售折让</a:t>
            </a:r>
            <a:r>
              <a:rPr lang="zh-CN" altLang="en-US"/>
              <a:t>是指由于商品的</a:t>
            </a:r>
            <a:r>
              <a:rPr lang="zh-CN" altLang="en-US" b="1">
                <a:solidFill>
                  <a:srgbClr val="FF0000"/>
                </a:solidFill>
              </a:rPr>
              <a:t>质量、规格等不符合要求</a:t>
            </a:r>
            <a:r>
              <a:rPr lang="zh-CN" altLang="en-US"/>
              <a:t>，销售单位同意在</a:t>
            </a:r>
            <a:r>
              <a:rPr lang="zh-CN" altLang="en-US" b="1">
                <a:solidFill>
                  <a:srgbClr val="FF0000"/>
                </a:solidFill>
              </a:rPr>
              <a:t>商品价格</a:t>
            </a:r>
            <a:r>
              <a:rPr lang="zh-CN" altLang="en-US"/>
              <a:t>上给予的减让。在核算时，由于销售折让不具备费用的属性，因此，应当将其作为收入的抵减数处理。销售折让就是冲减已有的金额，既增值税发票已开且不能作废，由购货方出具证明，向税务机关申请开具红字增值税发票进行折让冲销。</a:t>
            </a:r>
            <a:endParaRPr lang="zh-CN" altLang="en-US"/>
          </a:p>
          <a:p>
            <a:pPr marL="0" indent="0">
              <a:buNone/>
            </a:pPr>
            <a:r>
              <a:rPr lang="zh-CN" altLang="en-US"/>
              <a:t>    （三）  纳税人发生应税行为，将价款和折扣额在同一张发票上分别注明的，以折扣后的价款为销售额；未在同一张发票上分别注明的，以价款为销售额，不得扣减折扣额。</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20000"/>
          </a:bodyPr>
          <a:p>
            <a:r>
              <a:rPr lang="en-US" altLang="zh-CN"/>
              <a:t>     </a:t>
            </a:r>
            <a:r>
              <a:rPr lang="zh-CN" altLang="en-US" b="1">
                <a:solidFill>
                  <a:srgbClr val="FF0000"/>
                </a:solidFill>
              </a:rPr>
              <a:t>折扣销售即商业折扣</a:t>
            </a:r>
            <a:r>
              <a:rPr lang="zh-CN" altLang="en-US"/>
              <a:t>，是指购货方在 销售货物或提供应税劳务时，因购货方购货数量较大等原因，为促进销售而给予购货方的价格优惠。如购买10件，可按销售 价格折扣10%；购买20件，价格折扣20%等。折扣销售实质是销货方在销售货物或应税劳务时给予购货方的价格优惠，是仅限于货物价格的商业折扣。这种方式往往是相对短期的、有特殊条件和临时性的。比如批量折扣、一次性清仓折扣等。由于折扣销售在交易成立及实际付款之前予以扣除，因此，对应收账款和营业收入均不产生影响，会计记录只按商业定价扣除商业折扣后的净额处理。</a:t>
            </a:r>
            <a:endParaRPr lang="zh-CN" altLang="en-US"/>
          </a:p>
          <a:p>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20000"/>
          </a:bodyPr>
          <a:p>
            <a:r>
              <a:rPr lang="zh-CN" altLang="en-US"/>
              <a:t>（四） 纳税人发生应税行为</a:t>
            </a:r>
            <a:r>
              <a:rPr lang="zh-CN" altLang="en-US" b="1">
                <a:solidFill>
                  <a:srgbClr val="FF0000"/>
                </a:solidFill>
              </a:rPr>
              <a:t>价格明显偏低或者偏高且不具有合理商业目的的</a:t>
            </a:r>
            <a:r>
              <a:rPr lang="zh-CN" altLang="en-US"/>
              <a:t>，或者发生本办法第十四条所列行为（</a:t>
            </a:r>
            <a:r>
              <a:rPr lang="zh-CN" altLang="en-US" b="1">
                <a:solidFill>
                  <a:srgbClr val="FF0000"/>
                </a:solidFill>
              </a:rPr>
              <a:t>视同销售服务、无形资产或者不动产</a:t>
            </a:r>
            <a:r>
              <a:rPr lang="zh-CN" altLang="en-US"/>
              <a:t>）而无销售额的，主管税务机关有权按照下列顺序确定销售额：</a:t>
            </a:r>
            <a:r>
              <a:rPr lang="en-US" altLang="zh-CN"/>
              <a:t>1</a:t>
            </a:r>
            <a:r>
              <a:rPr lang="zh-CN" altLang="en-US"/>
              <a:t>、按照纳税人最近时期销售同类服务、无形资产或者不动产的平均价格确定。</a:t>
            </a:r>
            <a:r>
              <a:rPr lang="en-US" altLang="zh-CN"/>
              <a:t>2</a:t>
            </a:r>
            <a:r>
              <a:rPr lang="zh-CN" altLang="en-US"/>
              <a:t>、按照其他纳税人最近时期销售同类服务、无形资产或者不动产的平均价格确定。</a:t>
            </a:r>
            <a:r>
              <a:rPr lang="en-US" altLang="zh-CN"/>
              <a:t>3</a:t>
            </a:r>
            <a:r>
              <a:rPr lang="zh-CN" altLang="en-US"/>
              <a:t>、按照组成计税价格确定。组成计税价格的公式为：组成计税价格=成本×（1+成本利润率）</a:t>
            </a:r>
            <a:endParaRPr lang="zh-CN" altLang="en-US"/>
          </a:p>
          <a:p>
            <a:r>
              <a:rPr lang="zh-CN" altLang="en-US"/>
              <a:t>成本利润率由国家税务总局确定。</a:t>
            </a:r>
            <a:endParaRPr lang="zh-CN" altLang="en-US"/>
          </a:p>
          <a:p>
            <a:r>
              <a:rPr lang="zh-CN" altLang="en-US" b="1">
                <a:solidFill>
                  <a:srgbClr val="FF0000"/>
                </a:solidFill>
              </a:rPr>
              <a:t>不具有合理商业目的，是指以谋取税收利益为主要目的，通过人为安排，减少、免除、推迟缴纳增值税税款，或者增加退还增值税税款。</a:t>
            </a:r>
            <a:endParaRPr lang="zh-CN" altLang="en-US" b="1">
              <a:solidFill>
                <a:srgbClr val="FF000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b="1">
                <a:solidFill>
                  <a:srgbClr val="FF0000"/>
                </a:solidFill>
              </a:rPr>
              <a:t>具有合理的商业目的</a:t>
            </a:r>
            <a:r>
              <a:rPr lang="zh-CN" altLang="en-US"/>
              <a:t>，且不以减少、免除或者推迟缴纳税款为主要目的，应从以下方面说明具有合理的商业目的：</a:t>
            </a:r>
            <a:r>
              <a:rPr lang="en-US" altLang="zh-CN"/>
              <a:t>1</a:t>
            </a:r>
            <a:r>
              <a:rPr lang="zh-CN" altLang="en-US"/>
              <a:t>、交易方式。即采取的具体形式、交易背景、交易时间、在交易之前和之后的运作方式和有关的商业常规。</a:t>
            </a:r>
            <a:r>
              <a:rPr lang="en-US" altLang="zh-CN"/>
              <a:t>2</a:t>
            </a:r>
            <a:r>
              <a:rPr lang="zh-CN" altLang="en-US"/>
              <a:t>、该项交易的形式及实质。即形式上交易所产生的法律权利和责任，也是该项交易的法律后果。另外，交易实际上或商业上产生的最终结果。</a:t>
            </a:r>
            <a:r>
              <a:rPr lang="en-US" altLang="zh-CN"/>
              <a:t>3</a:t>
            </a:r>
            <a:r>
              <a:rPr lang="zh-CN" altLang="en-US"/>
              <a:t>、给交易各方税务状况带来的可能变化。</a:t>
            </a:r>
            <a:r>
              <a:rPr lang="en-US" altLang="zh-CN"/>
              <a:t>4</a:t>
            </a:r>
            <a:r>
              <a:rPr lang="zh-CN" altLang="en-US"/>
              <a:t>、各方从交易中获得的财务状况变化；</a:t>
            </a:r>
            <a:r>
              <a:rPr lang="en-US" altLang="zh-CN"/>
              <a:t>5</a:t>
            </a:r>
            <a:r>
              <a:rPr lang="zh-CN" altLang="en-US"/>
              <a:t>、是否给交易各方带来了在市场原则下不会产生的异常经济利益或潜在义务。（公告2010年第4号企业重组业务企业所得税管理办法）</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80000"/>
          </a:bodyPr>
          <a:p>
            <a:r>
              <a:rPr lang="en-US" altLang="zh-CN"/>
              <a:t>       </a:t>
            </a:r>
            <a:r>
              <a:rPr lang="zh-CN" altLang="en-US"/>
              <a:t>二、销售额的确定</a:t>
            </a:r>
            <a:endParaRPr lang="zh-CN" altLang="en-US"/>
          </a:p>
          <a:p>
            <a:r>
              <a:rPr lang="zh-CN" altLang="en-US"/>
              <a:t>（一）贷款服务，以提供贷款服务取得的全部利息及利息性质的收入为销售额。</a:t>
            </a:r>
            <a:endParaRPr lang="zh-CN" altLang="en-US"/>
          </a:p>
          <a:p>
            <a:r>
              <a:rPr lang="zh-CN" altLang="en-US"/>
              <a:t>（二）直接收费金融服务，以提供直接收费金融服务收取的手续费、佣金、酬金、管理费、服务费、经手费、开户费、过户费、结算费、转托管费等各类费用为销售额。</a:t>
            </a:r>
            <a:endParaRPr lang="zh-CN" altLang="en-US"/>
          </a:p>
          <a:p>
            <a:r>
              <a:rPr lang="zh-CN" altLang="en-US"/>
              <a:t>（三）金融商品转让，按照卖出价扣除买入价后的余额为销售额。</a:t>
            </a:r>
            <a:endParaRPr lang="zh-CN" altLang="en-US"/>
          </a:p>
          <a:p>
            <a:r>
              <a:rPr lang="zh-CN" altLang="en-US"/>
              <a:t>转让金融商品出现的正负差，按盈亏相抵后的余额为销售额。若相抵后出现负差，可结转下一纳税期与下期转让金融商品销售额相抵，但年末时仍出现负差的，不得转入下一个会计年度。金融商品的买入价，可以选择按照加权平均法或者移动加权平均法进行核算，选择后36个月内不得变更。金融商品转让，不得开具增值税专用发票。</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80000"/>
          </a:bodyPr>
          <a:p>
            <a:r>
              <a:rPr lang="zh-CN" altLang="en-US">
                <a:sym typeface="+mn-ea"/>
              </a:rPr>
              <a:t>金融商品转让，是指转让外汇、有价证券、非货物期货和其他金融商品所有权的业务活动。期货是现在进行买卖，但是在将来进行交收或交割的标的物，这个标的物可以是某种商品例如黄金、原油、农产品，也可以是金融工具，还可以是金融指标。这其中的金融工具和金融指标等就是非货物期货；金融工具如股票、期货、黄金、外汇、保单等也叫金融产品、金融资产、有价证券。</a:t>
            </a:r>
            <a:endParaRPr lang="zh-CN" altLang="en-US"/>
          </a:p>
          <a:p>
            <a:r>
              <a:rPr lang="zh-CN" altLang="en-US">
                <a:sym typeface="+mn-ea"/>
              </a:rPr>
              <a:t>其他金融商品转让包括基金、信托、理财产品等各类资产管理产品和各种金融衍生品的转让。</a:t>
            </a:r>
            <a:endParaRPr lang="zh-CN" altLang="en-US">
              <a:sym typeface="+mn-ea"/>
            </a:endParaRPr>
          </a:p>
          <a:p>
            <a:r>
              <a:rPr lang="zh-CN" altLang="en-US">
                <a:sym typeface="+mn-ea"/>
              </a:rPr>
              <a:t>（四）经纪代理服务，以取得的全部价款和价外费用，扣除向委托方收取并代为支付的政府性基金或者行政事业性收费后的余额为销售额。向委托方收取的政府性基金或者行政事业性收费，不得开具增值税专用发票。</a:t>
            </a:r>
            <a:endParaRPr lang="zh-CN" altLang="en-US"/>
          </a:p>
          <a:p>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a:sym typeface="+mn-ea"/>
              </a:rPr>
              <a:t>（五）融资租赁和融资性售后回租业务</a:t>
            </a:r>
            <a:endParaRPr lang="zh-CN" altLang="en-US"/>
          </a:p>
          <a:p>
            <a:r>
              <a:rPr lang="zh-CN" altLang="en-US">
                <a:sym typeface="+mn-ea"/>
              </a:rPr>
              <a:t>（1）经人民银行、银监会或者商务部批准从事</a:t>
            </a:r>
            <a:r>
              <a:rPr lang="zh-CN" altLang="en-US">
                <a:solidFill>
                  <a:srgbClr val="FF0000"/>
                </a:solidFill>
                <a:sym typeface="+mn-ea"/>
              </a:rPr>
              <a:t>融资租赁业务</a:t>
            </a:r>
            <a:r>
              <a:rPr lang="zh-CN" altLang="en-US">
                <a:sym typeface="+mn-ea"/>
              </a:rPr>
              <a:t>的试点纳税人，提供融资租赁服务，以取得的全部价款和价外费用，扣除支付的借款利息（包括外汇借款和人民币借款利息）、发行债券利息和车辆购置税后的余额为销售额。</a:t>
            </a:r>
            <a:endParaRPr lang="zh-CN" altLang="en-US"/>
          </a:p>
          <a:p>
            <a:r>
              <a:rPr lang="zh-CN" altLang="en-US">
                <a:sym typeface="+mn-ea"/>
              </a:rPr>
              <a:t>（2）经人民银行、银监会或者商务部批准从事融资租赁业务的试点纳税人，提供</a:t>
            </a:r>
            <a:r>
              <a:rPr lang="zh-CN" altLang="en-US" b="1">
                <a:solidFill>
                  <a:srgbClr val="FF0000"/>
                </a:solidFill>
                <a:sym typeface="+mn-ea"/>
              </a:rPr>
              <a:t>融资性售后回租服务</a:t>
            </a:r>
            <a:r>
              <a:rPr lang="zh-CN" altLang="en-US">
                <a:sym typeface="+mn-ea"/>
              </a:rPr>
              <a:t>，以取得的全部价款和价外费用（不含本金），扣除对外支付的借款利息（包括外汇借款和人民币借款利息）、发行债券利息后的余额作为销售额。</a:t>
            </a:r>
            <a:endParaRPr lang="zh-CN" altLang="en-US"/>
          </a:p>
          <a:p>
            <a:r>
              <a:rPr lang="zh-CN" altLang="en-US">
                <a:sym typeface="+mn-ea"/>
              </a:rPr>
              <a:t>（3）试点纳税人根据2016年4月30日前签订的有形动产融资性售后回租合同，在合同到期前提供的有形动产融资性售后回租服务，可继续按照有形动产融资租赁服务缴纳增值税。以向承租方收取的全部价款和价外费用，扣除向承租方收取的价款本金，以及对外支付的借款利息（包括外汇借款和人民币借款利息）、发行债券利息后的余额为销售额。</a:t>
            </a:r>
            <a:endParaRPr lang="zh-CN" altLang="en-US">
              <a:sym typeface="+mn-ea"/>
            </a:endParaRPr>
          </a:p>
          <a:p>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t>（六）航空运输企业的销售额，不包括代收的机场建设费和代售其他航空运输企业客票而代收转付的价款。</a:t>
            </a:r>
            <a:endParaRPr lang="zh-CN" altLang="en-US"/>
          </a:p>
          <a:p>
            <a:r>
              <a:rPr lang="zh-CN" altLang="en-US"/>
              <a:t>（七）试点纳税人中的一般纳税人（以下称一般纳税人）提供</a:t>
            </a:r>
            <a:r>
              <a:rPr lang="zh-CN" altLang="en-US" b="1">
                <a:solidFill>
                  <a:srgbClr val="FF0000"/>
                </a:solidFill>
              </a:rPr>
              <a:t>客运场站服务</a:t>
            </a:r>
            <a:r>
              <a:rPr lang="zh-CN" altLang="en-US"/>
              <a:t>，以其取得的全部价款和价外费用，扣除支付给承运方运费后的余额为销售额。</a:t>
            </a:r>
            <a:endParaRPr lang="zh-CN" altLang="en-US"/>
          </a:p>
          <a:p>
            <a:r>
              <a:rPr lang="zh-CN" altLang="en-US"/>
              <a:t>（八）试点纳税人提供旅游服务，可以选择以取得的全部价款和价外费用，扣除向旅游服务购买方收取并支付给其他单位或者个人的住宿费、餐饮费、交通费、签证费、门票费和支付给其他接团旅游企业的旅游费用后的余额为销售额。</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t>选择上述办法计算销售额的试点纳税人，向旅游服务购买方收取并支付的上述费用，不得开具增值税专用发票，可以开具普通发票。</a:t>
            </a:r>
            <a:endParaRPr lang="zh-CN" altLang="en-US"/>
          </a:p>
          <a:p>
            <a:r>
              <a:rPr lang="zh-CN" altLang="en-US"/>
              <a:t>（九）试点纳税人提供建筑服务适用简易计税方法的，以取得的全部价款和价外费用扣除支付的分包款后的余额为销售额。</a:t>
            </a:r>
            <a:endParaRPr lang="zh-CN" altLang="en-US"/>
          </a:p>
          <a:p>
            <a:r>
              <a:rPr lang="zh-CN" altLang="en-US"/>
              <a:t>（十）</a:t>
            </a:r>
            <a:r>
              <a:rPr lang="zh-CN" altLang="en-US" b="1">
                <a:solidFill>
                  <a:srgbClr val="FF0000"/>
                </a:solidFill>
              </a:rPr>
              <a:t>房地产开发企业中的一般纳税人销售其开发的房地产项目（选择简易计税方法的房地产老项目除外），以取得的全部价款和价外费用，扣除受让土地时向政府部门支付的土地价款后的余额为销售额。</a:t>
            </a:r>
            <a:endParaRPr lang="zh-CN" altLang="en-US" b="1">
              <a:solidFill>
                <a:srgbClr val="FF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normAutofit fontScale="90000"/>
          </a:bodyPr>
          <a:p>
            <a:r>
              <a:rPr lang="zh-CN" altLang="en-US"/>
              <a:t>试点纳税人按照上述4－10款的规定从全部价款和价外费用中扣除的价款，应当取得符合法律、行政法规和国家税务总局规定的有效凭证。否则，不得扣除。上述凭证是指：（1）支付给境内单位或者个人的款项，以发票为合法有效凭证。（2）支付给境外单位或者个人的款项，以该单位或者个人的签收单据为合法有效凭证，税务机关对签收单据有疑议的，可以要求其提供境外公证机构的确认证明。（3）缴纳的税款，以完税凭证为合法有效凭证。（4）扣除的政府性基金、行政事业性收费或者向政府支付的土地价款，以省级以上（含省级）财政部门监（印）制的财政票据为合法有效凭证。（5）国家税务总局规定的其他凭证。纳税人取得的上述凭证属于增值税扣税凭证的，其进项税额不得从销项税额中抵扣。</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a:p>
            <a:endParaRPr lang="zh-CN" altLang="en-US"/>
          </a:p>
        </p:txBody>
      </p:sp>
      <p:sp>
        <p:nvSpPr>
          <p:cNvPr id="3" name="内容占位符 2"/>
          <p:cNvSpPr>
            <a:spLocks noGrp="1"/>
          </p:cNvSpPr>
          <p:nvPr>
            <p:ph idx="1"/>
          </p:nvPr>
        </p:nvSpPr>
        <p:spPr/>
        <p:txBody>
          <a:bodyPr/>
          <a:p>
            <a:r>
              <a:rPr lang="zh-CN" altLang="en-US" b="1">
                <a:solidFill>
                  <a:srgbClr val="FF0000"/>
                </a:solidFill>
                <a:sym typeface="+mn-ea"/>
              </a:rPr>
              <a:t>（一）增值税一般纳税人的条件</a:t>
            </a:r>
            <a:endParaRPr lang="zh-CN" altLang="en-US" b="1">
              <a:solidFill>
                <a:srgbClr val="FF0000"/>
              </a:solidFill>
            </a:endParaRPr>
          </a:p>
          <a:p>
            <a:r>
              <a:rPr lang="zh-CN" altLang="en-US">
                <a:sym typeface="+mn-ea"/>
              </a:rPr>
              <a:t>应税行为的年应征增值税销售额（以下称应税销售额）超过财政部和国家税务总局规定标准的纳税人为一般纳税人，未超过规定标准的纳税人为小规模纳税人。</a:t>
            </a:r>
            <a:r>
              <a:rPr lang="zh-CN" altLang="en-US" b="1">
                <a:solidFill>
                  <a:srgbClr val="FF0000"/>
                </a:solidFill>
                <a:sym typeface="+mn-ea"/>
              </a:rPr>
              <a:t>《试点实施办法》第三条规定的年应税销售额标准为500万元（含本数）；</a:t>
            </a:r>
            <a:endParaRPr lang="zh-CN" altLang="en-US" b="1">
              <a:solidFill>
                <a:srgbClr val="FF0000"/>
              </a:solidFill>
            </a:endParaRPr>
          </a:p>
          <a:p>
            <a:r>
              <a:rPr lang="zh-CN" altLang="en-US">
                <a:sym typeface="+mn-ea"/>
              </a:rPr>
              <a:t>  年应税销售额未超过规定标准的纳税人，会计核算健全，能够提供准确税务资料的，可以向主管税务机关办理一般纳税人资格登记，成为一般纳税人。会计核算健全，是指能够按照国家统一的会计制度规定设置账簿，根据合法、有效凭证核算。</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zh-CN" altLang="en-US"/>
              <a:t>（十一）一般纳税人跨县（市）提供建筑服务，适用一般计税方法计税的，应以取得的全部价款和价外费用为销售额计算应纳税额。</a:t>
            </a:r>
            <a:r>
              <a:rPr lang="zh-CN" altLang="en-US">
                <a:solidFill>
                  <a:srgbClr val="FF0000"/>
                </a:solidFill>
              </a:rPr>
              <a:t>分包的工程，分包方提供发票，进行进项抵扣；</a:t>
            </a:r>
            <a:endParaRPr lang="zh-CN" altLang="en-US">
              <a:solidFill>
                <a:srgbClr val="FF0000"/>
              </a:solidFill>
            </a:endParaRPr>
          </a:p>
          <a:p>
            <a:r>
              <a:rPr lang="zh-CN" altLang="en-US"/>
              <a:t>（十二）一般纳税人销售其2016年4月30日前取得（不含自建）的不动产，可以选择适用简易计税方法，以取得的全部价款和价外费用减去该项不动产购置原价或者取得不动产时的作价后的余额为销售额；</a:t>
            </a:r>
            <a:endParaRPr lang="zh-CN" altLang="en-US"/>
          </a:p>
          <a:p>
            <a:r>
              <a:rPr lang="zh-CN" altLang="en-US"/>
              <a:t>（十三）一般纳税人销售其2016年4月30日前自建的不动产，可以选择适用简易计税方法，以取得的全部价款和价外费用为销售额；</a:t>
            </a: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p:txBody>
      </p:sp>
      <p:sp>
        <p:nvSpPr>
          <p:cNvPr id="3" name="内容占位符 2"/>
          <p:cNvSpPr>
            <a:spLocks noGrp="1"/>
          </p:cNvSpPr>
          <p:nvPr>
            <p:ph idx="1"/>
          </p:nvPr>
        </p:nvSpPr>
        <p:spPr/>
        <p:txBody>
          <a:bodyPr/>
          <a:p>
            <a:r>
              <a:rPr lang="zh-CN" altLang="en-US"/>
              <a:t>（十四）一般纳税人销售其2016年5月1日后取得（不含自建）的不动产，应适用一般计税方法，以取得的全部价款和价外费用为销售额计算应纳税额。</a:t>
            </a:r>
            <a:endParaRPr lang="zh-CN" altLang="en-US"/>
          </a:p>
          <a:p>
            <a:r>
              <a:rPr lang="zh-CN" altLang="en-US"/>
              <a:t>         三、销售额的核算与税率适用</a:t>
            </a:r>
            <a:endParaRPr lang="zh-CN" altLang="en-US"/>
          </a:p>
          <a:p>
            <a:r>
              <a:rPr lang="zh-CN" altLang="en-US"/>
              <a:t>   </a:t>
            </a:r>
            <a:r>
              <a:rPr lang="en-US" altLang="zh-CN"/>
              <a:t>1</a:t>
            </a:r>
            <a:r>
              <a:rPr lang="zh-CN" altLang="en-US"/>
              <a:t>、  纳税人兼营销售货物、劳务、服务、无形资产或者不动产，适用不同税率或者征收率的，应当分别核算适用不同税率或者征收率的销售额；未分别核算的，从高适用税率。</a:t>
            </a:r>
            <a:endParaRPr lang="zh-CN" altLang="en-US"/>
          </a:p>
          <a:p>
            <a:r>
              <a:rPr lang="en-US" altLang="zh-CN"/>
              <a:t>2</a:t>
            </a:r>
            <a:r>
              <a:rPr lang="zh-CN" altLang="en-US"/>
              <a:t>、 纳税人兼营免税、减税项目的，应当分别核算免税、减税项目的销售额；未分别核算的，不得免税、减税。</a:t>
            </a:r>
            <a:endParaRPr lang="zh-CN" altLang="en-US"/>
          </a:p>
          <a:p>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第四章  应纳税额的计算</a:t>
            </a:r>
            <a:endParaRPr lang="zh-CN" altLang="en-US"/>
          </a:p>
          <a:p>
            <a:endParaRPr lang="zh-CN" altLang="en-US"/>
          </a:p>
        </p:txBody>
      </p:sp>
      <p:sp>
        <p:nvSpPr>
          <p:cNvPr id="3" name="内容占位符 2"/>
          <p:cNvSpPr>
            <a:spLocks noGrp="1"/>
          </p:cNvSpPr>
          <p:nvPr>
            <p:ph idx="1"/>
          </p:nvPr>
        </p:nvSpPr>
        <p:spPr/>
        <p:txBody>
          <a:bodyPr/>
          <a:p>
            <a:r>
              <a:rPr lang="en-US" altLang="zh-CN"/>
              <a:t>3</a:t>
            </a:r>
            <a:r>
              <a:rPr lang="zh-CN" altLang="en-US"/>
              <a:t>、</a:t>
            </a:r>
            <a:r>
              <a:rPr lang="zh-CN" altLang="en-US" b="1">
                <a:solidFill>
                  <a:srgbClr val="FF0000"/>
                </a:solidFill>
              </a:rPr>
              <a:t>一项销售行为如果既涉及服务又涉及货物，为混合销售。从事货物的生产、批发或者零售的单位和个体工商户的混合销售行为，按照销售货物缴纳增值税；</a:t>
            </a:r>
            <a:r>
              <a:rPr lang="zh-CN" altLang="en-US"/>
              <a:t>其他单位和个体工商户的混合销售行为，按照销售服务缴纳增值税。本条所称从事货物的生产、批发或者零售的单位和个体工商户，包括以从事货物的生产、批发或者零售为主，并兼营销售服务的单位和个体工商户在内。</a:t>
            </a:r>
            <a:r>
              <a:rPr lang="zh-CN" altLang="en-US" b="1">
                <a:solidFill>
                  <a:srgbClr val="FF0000"/>
                </a:solidFill>
                <a:sym typeface="+mn-ea"/>
              </a:rPr>
              <a:t>如销售电梯并安装、销售塑钢门窗并安装；新的增值税条例及实施细则是明确企业可以分别核算，分别缴税；营改增的政策与增值税条例的政策不一致</a:t>
            </a:r>
            <a:r>
              <a:rPr lang="en-US" altLang="zh-CN" b="1">
                <a:solidFill>
                  <a:srgbClr val="FF0000"/>
                </a:solidFill>
                <a:sym typeface="+mn-ea"/>
              </a:rPr>
              <a:t>......</a:t>
            </a:r>
            <a:endParaRPr lang="en-US" altLang="zh-CN" b="1">
              <a:solidFill>
                <a:srgbClr val="FF0000"/>
              </a:solidFill>
              <a:sym typeface="+mn-ea"/>
            </a:endParaRPr>
          </a:p>
          <a:p>
            <a:endParaRPr lang="en-US" altLang="zh-CN" b="1">
              <a:solidFill>
                <a:srgbClr val="FF0000"/>
              </a:solidFill>
              <a:sym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600"/>
              <a:t>第五章 纳税义务、扣缴义务发生时间和纳税地点</a:t>
            </a:r>
            <a:endParaRPr lang="zh-CN" altLang="en-US" sz="3600"/>
          </a:p>
        </p:txBody>
      </p:sp>
      <p:sp>
        <p:nvSpPr>
          <p:cNvPr id="3" name="内容占位符 2"/>
          <p:cNvSpPr>
            <a:spLocks noGrp="1"/>
          </p:cNvSpPr>
          <p:nvPr>
            <p:ph idx="1"/>
          </p:nvPr>
        </p:nvSpPr>
        <p:spPr/>
        <p:txBody>
          <a:bodyPr>
            <a:normAutofit fontScale="70000"/>
          </a:bodyPr>
          <a:p>
            <a:r>
              <a:rPr lang="zh-CN" altLang="en-US"/>
              <a:t>一、增值税纳税义务、扣缴义务发生时间</a:t>
            </a:r>
            <a:endParaRPr lang="zh-CN" altLang="en-US"/>
          </a:p>
          <a:p>
            <a:r>
              <a:rPr lang="en-US" altLang="zh-CN"/>
              <a:t>1</a:t>
            </a:r>
            <a:r>
              <a:rPr lang="zh-CN" altLang="en-US"/>
              <a:t>、纳税人发生应税行为并收讫销售款项或者取得索取销售款项凭据的当天；</a:t>
            </a:r>
            <a:r>
              <a:rPr lang="zh-CN" altLang="en-US" b="1">
                <a:solidFill>
                  <a:srgbClr val="FF0000"/>
                </a:solidFill>
              </a:rPr>
              <a:t>先开具发票的，为开具发票的当天。</a:t>
            </a:r>
            <a:endParaRPr lang="zh-CN" altLang="en-US" b="1">
              <a:solidFill>
                <a:srgbClr val="FF0000"/>
              </a:solidFill>
            </a:endParaRPr>
          </a:p>
          <a:p>
            <a:r>
              <a:rPr lang="zh-CN" altLang="en-US"/>
              <a:t>收讫销售款项，是指纳税人销售服务、无形资产、不动产过程中或者完成后收到款项。</a:t>
            </a:r>
            <a:endParaRPr lang="zh-CN" altLang="en-US"/>
          </a:p>
          <a:p>
            <a:r>
              <a:rPr lang="zh-CN" altLang="en-US"/>
              <a:t>取得索取销售款项凭据的当天，是指</a:t>
            </a:r>
            <a:r>
              <a:rPr lang="zh-CN" altLang="en-US">
                <a:solidFill>
                  <a:srgbClr val="FF0000"/>
                </a:solidFill>
              </a:rPr>
              <a:t>书面合同确定的付款日</a:t>
            </a:r>
            <a:r>
              <a:rPr lang="zh-CN" altLang="en-US"/>
              <a:t>期；未</a:t>
            </a:r>
            <a:r>
              <a:rPr lang="zh-CN" altLang="en-US">
                <a:solidFill>
                  <a:srgbClr val="FF0000"/>
                </a:solidFill>
              </a:rPr>
              <a:t>签订书面合同或者书面合同未确定付款日期的，为服务、无形资产转让完成的当天或者不动产权属变更的当天</a:t>
            </a:r>
            <a:r>
              <a:rPr lang="zh-CN" altLang="en-US"/>
              <a:t>。</a:t>
            </a:r>
            <a:endParaRPr lang="zh-CN" altLang="en-US"/>
          </a:p>
          <a:p>
            <a:r>
              <a:rPr lang="en-US" altLang="zh-CN"/>
              <a:t>2</a:t>
            </a:r>
            <a:r>
              <a:rPr lang="zh-CN" altLang="en-US"/>
              <a:t>、</a:t>
            </a:r>
            <a:r>
              <a:rPr lang="zh-CN" altLang="en-US" b="1">
                <a:solidFill>
                  <a:srgbClr val="FF0000"/>
                </a:solidFill>
              </a:rPr>
              <a:t>纳税人提供建筑服务、租赁服务采取预收款方式的，其纳税义务发生时间为收到预收款的当天。</a:t>
            </a:r>
            <a:endParaRPr lang="zh-CN" altLang="en-US" b="1">
              <a:solidFill>
                <a:srgbClr val="FF0000"/>
              </a:solidFill>
            </a:endParaRPr>
          </a:p>
          <a:p>
            <a:r>
              <a:rPr lang="en-US" altLang="zh-CN"/>
              <a:t>3</a:t>
            </a:r>
            <a:r>
              <a:rPr lang="zh-CN" altLang="en-US"/>
              <a:t>、纳税人从事金融商品转让的，为金融商品所有权转移的当天。</a:t>
            </a:r>
            <a:endParaRPr lang="zh-CN" altLang="en-US"/>
          </a:p>
          <a:p>
            <a:r>
              <a:rPr lang="en-US" altLang="zh-CN"/>
              <a:t>4</a:t>
            </a:r>
            <a:r>
              <a:rPr lang="zh-CN" altLang="en-US"/>
              <a:t>、纳税人发生本办法第十四条规定情形的（</a:t>
            </a:r>
            <a:r>
              <a:rPr lang="zh-CN" altLang="en-US" b="1">
                <a:solidFill>
                  <a:srgbClr val="FF0000"/>
                </a:solidFill>
              </a:rPr>
              <a:t>视同销售</a:t>
            </a:r>
            <a:r>
              <a:rPr lang="zh-CN" altLang="en-US"/>
              <a:t>），其纳税义务发生时间为服务、无形资产转让完成的当天或者不动产权属变更的当天。</a:t>
            </a:r>
            <a:endParaRPr lang="zh-CN" altLang="en-US"/>
          </a:p>
          <a:p>
            <a:r>
              <a:rPr lang="en-US" altLang="zh-CN"/>
              <a:t>5</a:t>
            </a:r>
            <a:r>
              <a:rPr lang="zh-CN" altLang="en-US"/>
              <a:t>、增值税扣缴义务发生时间为纳税人增值税纳税义务发生的当天。</a:t>
            </a:r>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第五章 纳税义务、扣缴义务发生时间和纳税地点</a:t>
            </a:r>
            <a:endParaRPr lang="zh-CN" altLang="en-US"/>
          </a:p>
        </p:txBody>
      </p:sp>
      <p:sp>
        <p:nvSpPr>
          <p:cNvPr id="3" name="内容占位符 2"/>
          <p:cNvSpPr>
            <a:spLocks noGrp="1"/>
          </p:cNvSpPr>
          <p:nvPr>
            <p:ph idx="1"/>
          </p:nvPr>
        </p:nvSpPr>
        <p:spPr/>
        <p:txBody>
          <a:bodyPr>
            <a:normAutofit fontScale="90000" lnSpcReduction="10000"/>
          </a:bodyPr>
          <a:p>
            <a:r>
              <a:rPr lang="zh-CN" altLang="en-US"/>
              <a:t>二、增值税纳税地点</a:t>
            </a:r>
            <a:endParaRPr lang="zh-CN" altLang="en-US"/>
          </a:p>
          <a:p>
            <a:r>
              <a:rPr lang="en-US" altLang="zh-CN"/>
              <a:t>1</a:t>
            </a:r>
            <a:r>
              <a:rPr lang="zh-CN" altLang="en-US"/>
              <a:t>、固定业户应当向其机构所在地或者居住地主管税务机关申报纳税。总机构和分支机构不在同一县（市）的，应当分别向各自所在地的主管税务机关申报纳税；经财政部和国家税务总局或者其授权的财政和税务机关批准，可以由总机构汇总向总机构所在地的主管税务机关申报纳税。</a:t>
            </a:r>
            <a:endParaRPr lang="zh-CN" altLang="en-US"/>
          </a:p>
          <a:p>
            <a:r>
              <a:rPr lang="en-US" altLang="zh-CN"/>
              <a:t>2</a:t>
            </a:r>
            <a:r>
              <a:rPr lang="zh-CN" altLang="en-US"/>
              <a:t>、非固定业户应当向应税行为发生地主管税务机关申报纳税；未申报纳税的，由其机构所在地或者居住地主管税务机关补征税款。</a:t>
            </a:r>
            <a:endParaRPr lang="zh-CN" altLang="en-US"/>
          </a:p>
          <a:p>
            <a:r>
              <a:rPr lang="en-US" altLang="zh-CN"/>
              <a:t>3</a:t>
            </a:r>
            <a:r>
              <a:rPr lang="zh-CN" altLang="en-US"/>
              <a:t>、其他个人提供建筑服务，销售或者租赁不动产，转让自然资源使用权，应向</a:t>
            </a:r>
            <a:r>
              <a:rPr lang="zh-CN" altLang="en-US">
                <a:solidFill>
                  <a:srgbClr val="FF0000"/>
                </a:solidFill>
              </a:rPr>
              <a:t>建筑服务发生地、不动产所在地、自然资源所在地</a:t>
            </a:r>
            <a:r>
              <a:rPr lang="zh-CN" altLang="en-US"/>
              <a:t>主管税务机关申报纳税。</a:t>
            </a:r>
            <a:endParaRPr lang="zh-CN" altLang="en-US"/>
          </a:p>
          <a:p>
            <a:r>
              <a:rPr lang="en-US" altLang="zh-CN"/>
              <a:t>4</a:t>
            </a:r>
            <a:r>
              <a:rPr lang="zh-CN" altLang="en-US"/>
              <a:t>、扣缴义务人应当向其机构所在地或者居住地主管税务机关申报缴纳扣缴的税款。</a:t>
            </a:r>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第五章 纳税义务、扣缴义务发生时间和纳税地点</a:t>
            </a:r>
            <a:endParaRPr lang="zh-CN" altLang="en-US"/>
          </a:p>
        </p:txBody>
      </p:sp>
      <p:sp>
        <p:nvSpPr>
          <p:cNvPr id="3" name="内容占位符 2"/>
          <p:cNvSpPr>
            <a:spLocks noGrp="1"/>
          </p:cNvSpPr>
          <p:nvPr>
            <p:ph idx="1"/>
          </p:nvPr>
        </p:nvSpPr>
        <p:spPr/>
        <p:txBody>
          <a:bodyPr>
            <a:normAutofit lnSpcReduction="20000"/>
          </a:bodyPr>
          <a:p>
            <a:r>
              <a:rPr lang="zh-CN" altLang="en-US"/>
              <a:t>三、增值税的纳税期限</a:t>
            </a:r>
            <a:endParaRPr lang="zh-CN" altLang="en-US"/>
          </a:p>
          <a:p>
            <a:r>
              <a:rPr lang="zh-CN" altLang="en-US"/>
              <a:t>增值税的纳税期限分别为1日、3日、5日、10日、15日、1个月或者1个季度。纳税人的具体纳税期限，由主管税务机关根据纳税人应纳税额的大小分别核定。</a:t>
            </a:r>
            <a:r>
              <a:rPr lang="zh-CN" altLang="en-US" b="1">
                <a:solidFill>
                  <a:srgbClr val="FF0000"/>
                </a:solidFill>
              </a:rPr>
              <a:t>以1个季度为纳税期限的规定适用于小规模纳税人、银行、财务公司、信托投资公司、信用社，以及财政部和国家税务总局规定的其他纳税人。</a:t>
            </a:r>
            <a:r>
              <a:rPr lang="zh-CN" altLang="en-US"/>
              <a:t>不能按照固定期限纳税的，可以按次纳税。</a:t>
            </a:r>
            <a:endParaRPr lang="zh-CN" altLang="en-US"/>
          </a:p>
          <a:p>
            <a:r>
              <a:rPr lang="zh-CN" altLang="en-US"/>
              <a:t>纳税人以1个月或者1个季度为1个纳税期的，自期满之日起15日内申报纳税；以1日、3日、5日、10日或者15日为1个纳税期的，自期满之日起5日内预缴税款，于次月1日起15日内申报纳税并结清上月应纳税款。</a:t>
            </a:r>
            <a:endParaRPr lang="zh-CN" altLang="en-US"/>
          </a:p>
          <a:p>
            <a:r>
              <a:rPr lang="zh-CN" altLang="en-US"/>
              <a:t>扣缴义务人解缴税款的期限，按照前两款规定执行。</a:t>
            </a:r>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第六章 税收减免的处理</a:t>
            </a:r>
            <a:endParaRPr lang="zh-CN" altLang="en-US"/>
          </a:p>
        </p:txBody>
      </p:sp>
      <p:sp>
        <p:nvSpPr>
          <p:cNvPr id="3" name="内容占位符 2"/>
          <p:cNvSpPr>
            <a:spLocks noGrp="1"/>
          </p:cNvSpPr>
          <p:nvPr>
            <p:ph idx="1"/>
          </p:nvPr>
        </p:nvSpPr>
        <p:spPr/>
        <p:txBody>
          <a:bodyPr>
            <a:normAutofit lnSpcReduction="20000"/>
          </a:bodyPr>
          <a:p>
            <a:r>
              <a:rPr lang="zh-CN" altLang="en-US"/>
              <a:t>一、免征增值税的项目</a:t>
            </a:r>
            <a:endParaRPr lang="zh-CN" altLang="en-US"/>
          </a:p>
          <a:p>
            <a:r>
              <a:rPr lang="zh-CN" altLang="en-US"/>
              <a:t>（一）托儿所、幼儿园提供的保育和教育服务；</a:t>
            </a:r>
            <a:endParaRPr lang="zh-CN" altLang="en-US"/>
          </a:p>
          <a:p>
            <a:r>
              <a:rPr lang="zh-CN" altLang="en-US"/>
              <a:t>   </a:t>
            </a:r>
            <a:r>
              <a:rPr lang="zh-CN" altLang="en-US" b="1">
                <a:solidFill>
                  <a:srgbClr val="FF0000"/>
                </a:solidFill>
              </a:rPr>
              <a:t>超过规定收费标准的收费，以开办实验班、特色班和兴趣班等为由另外收取的费用以及与幼儿入园挂钩的赞助费、支教费等超过规定范围的收入，不属于免征增值税的收入。</a:t>
            </a:r>
            <a:endParaRPr lang="zh-CN" altLang="en-US" b="1">
              <a:solidFill>
                <a:srgbClr val="FF0000"/>
              </a:solidFill>
            </a:endParaRPr>
          </a:p>
          <a:p>
            <a:r>
              <a:rPr lang="zh-CN" altLang="en-US"/>
              <a:t>（二）养老机构提供的养老服务</a:t>
            </a:r>
            <a:endParaRPr lang="zh-CN" altLang="en-US"/>
          </a:p>
          <a:p>
            <a:r>
              <a:rPr lang="zh-CN" altLang="en-US"/>
              <a:t>养老机构，是指依照民政部《养老机构设立许可办法》（民政部令第48号）设立并依法办理登记的为老年人提供集中居住和照料服务的各类养老机构；养老服务，是指上述养老机构按照民政部《养老机构管理办法》（民政部令第49号）的规定，为收住的老年人提供的生活照料、康复护理、精神慰藉、文化娱乐等服务。</a:t>
            </a:r>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fontScale="90000" lnSpcReduction="10000"/>
          </a:bodyPr>
          <a:p>
            <a:r>
              <a:rPr lang="zh-CN" altLang="en-US"/>
              <a:t>（三）残疾人福利机构提供的育养服务。</a:t>
            </a:r>
            <a:endParaRPr lang="zh-CN" altLang="en-US"/>
          </a:p>
          <a:p>
            <a:r>
              <a:rPr lang="zh-CN" altLang="en-US"/>
              <a:t>（四）婚姻介绍服务。</a:t>
            </a:r>
            <a:endParaRPr lang="zh-CN" altLang="en-US"/>
          </a:p>
          <a:p>
            <a:r>
              <a:rPr lang="zh-CN" altLang="en-US"/>
              <a:t>（五）殡葬服务。</a:t>
            </a:r>
            <a:endParaRPr lang="zh-CN" altLang="en-US"/>
          </a:p>
          <a:p>
            <a:r>
              <a:rPr lang="zh-CN" altLang="en-US"/>
              <a:t>（六）残疾人员本人为社会提供的服务。</a:t>
            </a:r>
            <a:endParaRPr lang="zh-CN" altLang="en-US"/>
          </a:p>
          <a:p>
            <a:r>
              <a:rPr lang="zh-CN" altLang="en-US"/>
              <a:t>（七）医疗机构提供的医疗服务。</a:t>
            </a:r>
            <a:endParaRPr lang="zh-CN" altLang="en-US"/>
          </a:p>
          <a:p>
            <a:r>
              <a:rPr lang="zh-CN" altLang="en-US"/>
              <a:t>（八）从事学历教育的学校提供的教育服务</a:t>
            </a:r>
            <a:endParaRPr lang="zh-CN" altLang="en-US"/>
          </a:p>
          <a:p>
            <a:r>
              <a:rPr lang="zh-CN" altLang="en-US"/>
              <a:t>提供教育服务免征增值税的收入，是指对列入规定招生计划的在籍学生提供学历教育服务取得的收入，具体包括：经有关部门审核批准并按规定标准收取的学费、住宿费、课本费、作业本费、考试报名费收入，以及学校食堂提供餐饮服务取得的伙食费收入。除此之外的收入，</a:t>
            </a:r>
            <a:r>
              <a:rPr lang="zh-CN" altLang="en-US" b="1">
                <a:solidFill>
                  <a:srgbClr val="FF0000"/>
                </a:solidFill>
              </a:rPr>
              <a:t>包括学校以各种名义收取的赞助费、择校费等，不属于免征增值税的范围。</a:t>
            </a:r>
            <a:endParaRPr lang="zh-CN" altLang="en-US" b="1">
              <a:solidFill>
                <a:srgbClr val="FF0000"/>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Autofit/>
          </a:bodyPr>
          <a:p>
            <a:r>
              <a:rPr lang="zh-CN" altLang="en-US" sz="1700"/>
              <a:t>（九）学生勤工俭学提供的服务。</a:t>
            </a:r>
            <a:endParaRPr lang="zh-CN" altLang="en-US" sz="1700"/>
          </a:p>
          <a:p>
            <a:r>
              <a:rPr lang="zh-CN" altLang="en-US" sz="1700"/>
              <a:t>（十）农业机耕、排灌、病虫害防治、植物保护、农牧保险以及相关技术培训业务，家禽、牲畜、水生动物的配种和疾病防治。</a:t>
            </a:r>
            <a:endParaRPr lang="zh-CN" altLang="en-US" sz="1700"/>
          </a:p>
          <a:p>
            <a:r>
              <a:rPr lang="zh-CN" altLang="en-US" sz="1700"/>
              <a:t>（十一）纪念馆、博物馆、文化馆、文物保护单位管理机构、美术馆、展览馆、书画院、图书馆在自己的场所提供文化体育服务取得的第一道门票收入。</a:t>
            </a:r>
            <a:endParaRPr lang="zh-CN" altLang="en-US" sz="1700"/>
          </a:p>
          <a:p>
            <a:r>
              <a:rPr lang="zh-CN" altLang="en-US" sz="1700"/>
              <a:t>（十二）寺院、宫观、清真寺和教堂举办文化、宗教活动的门票收入。</a:t>
            </a:r>
            <a:endParaRPr lang="zh-CN" altLang="en-US" sz="1700"/>
          </a:p>
          <a:p>
            <a:r>
              <a:rPr lang="zh-CN" altLang="en-US" sz="1700"/>
              <a:t>（十三）行政单位之外的其他单位收取的符合《试点实施办法》第十条规定条件的政府性基金和行政事业性收费。</a:t>
            </a:r>
            <a:endParaRPr lang="zh-CN" altLang="en-US" sz="1700"/>
          </a:p>
          <a:p>
            <a:r>
              <a:rPr lang="zh-CN" altLang="en-US" sz="1700"/>
              <a:t>（十四）个人转让著作权。</a:t>
            </a:r>
            <a:endParaRPr lang="zh-CN" altLang="en-US" sz="1700"/>
          </a:p>
          <a:p>
            <a:r>
              <a:rPr lang="zh-CN" altLang="en-US" sz="1700"/>
              <a:t>（十五）个人销售自建自用住房。</a:t>
            </a:r>
            <a:endParaRPr lang="zh-CN" altLang="en-US" sz="1700"/>
          </a:p>
          <a:p>
            <a:endParaRPr lang="zh-CN" altLang="en-US" sz="17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a:sym typeface="+mn-ea"/>
              </a:rPr>
              <a:t>（十六）2018年12月31日前，公共租赁住房经营管理单位出租公共租赁住房。</a:t>
            </a:r>
            <a:endParaRPr lang="zh-CN" altLang="en-US"/>
          </a:p>
          <a:p>
            <a:r>
              <a:rPr lang="zh-CN" altLang="en-US">
                <a:sym typeface="+mn-ea"/>
              </a:rPr>
              <a:t>公共租赁住房，是指纳入省、自治区、直辖市、计划单列市人民政府及新疆生产建设兵团批准的公共租赁住房发展规划和年度计划，并按照《关于加快发展公共租赁住房的指导意见》（建保〔2010〕87号）和市、县人民政府制定的具体管理办法进行管理的公共租赁住房。</a:t>
            </a:r>
            <a:endParaRPr lang="zh-CN" altLang="en-US"/>
          </a:p>
          <a:p>
            <a:r>
              <a:rPr lang="zh-CN" altLang="en-US">
                <a:sym typeface="+mn-ea"/>
              </a:rPr>
              <a:t>（十七）台湾航运公司、航空公司从事海峡两岸海上直航、空中直航业务在大陆取得的运输收入。</a:t>
            </a:r>
            <a:endParaRPr lang="zh-CN" altLang="en-US"/>
          </a:p>
          <a:p>
            <a:r>
              <a:rPr lang="zh-CN" altLang="en-US">
                <a:sym typeface="+mn-ea"/>
              </a:rPr>
              <a:t>台湾航运公司，是指取得交通运输部颁发的“台湾海峡两岸间水路运输许可证”且该许可证上注明的公司登记地址在台湾的航运公司。</a:t>
            </a:r>
            <a:endParaRPr lang="zh-CN" altLang="en-US"/>
          </a:p>
          <a:p>
            <a:r>
              <a:rPr lang="zh-CN" altLang="en-US">
                <a:sym typeface="+mn-ea"/>
              </a:rPr>
              <a:t>台湾航空公司，是指取得中国民用航空局颁发的“经营许可”或者依据《海峡两岸空运协议》和《海峡两岸空运补充协议》规定，批准经营两岸旅客、货物和邮件不定期（包机）运输业务，且公司登记地址在台湾的航空公司。</a:t>
            </a:r>
            <a:endParaRPr lang="zh-CN" altLang="en-US"/>
          </a:p>
          <a:p>
            <a:r>
              <a:rPr lang="zh-CN" altLang="en-US">
                <a:sym typeface="+mn-ea"/>
              </a:rPr>
              <a:t>（十八）纳税人提供的直接或者间接国际货物运输代理服务。</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p:txBody>
          <a:bodyPr>
            <a:normAutofit lnSpcReduction="20000"/>
          </a:bodyPr>
          <a:p>
            <a:r>
              <a:rPr lang="en-US" altLang="zh-CN" sz="2400">
                <a:sym typeface="+mn-ea"/>
              </a:rPr>
              <a:t>(</a:t>
            </a:r>
            <a:r>
              <a:rPr lang="zh-CN" altLang="zh-CN" sz="2400">
                <a:sym typeface="+mn-ea"/>
              </a:rPr>
              <a:t>二）</a:t>
            </a:r>
            <a:r>
              <a:rPr lang="zh-CN" altLang="en-US" sz="2400">
                <a:sym typeface="+mn-ea"/>
              </a:rPr>
              <a:t>增值税一般纳税人的认定</a:t>
            </a:r>
            <a:endParaRPr lang="zh-CN" altLang="en-US" sz="2400">
              <a:sym typeface="+mn-ea"/>
            </a:endParaRPr>
          </a:p>
          <a:p>
            <a:r>
              <a:rPr lang="en-US" altLang="zh-CN" sz="2400" b="1">
                <a:solidFill>
                  <a:srgbClr val="FF0000"/>
                </a:solidFill>
                <a:sym typeface="+mn-ea"/>
              </a:rPr>
              <a:t>1</a:t>
            </a:r>
            <a:r>
              <a:rPr lang="zh-CN" altLang="en-US" sz="2400" b="1">
                <a:solidFill>
                  <a:srgbClr val="FF0000"/>
                </a:solidFill>
                <a:sym typeface="+mn-ea"/>
              </a:rPr>
              <a:t>、文件依据：</a:t>
            </a:r>
            <a:r>
              <a:rPr lang="en-US" altLang="zh-CN" sz="2400">
                <a:sym typeface="+mn-ea"/>
              </a:rPr>
              <a:t>国家税务总局令第22号“增值税一般纳税人资格认定管理办法”</a:t>
            </a:r>
            <a:r>
              <a:rPr lang="zh-CN" altLang="en-US" sz="2400">
                <a:sym typeface="+mn-ea"/>
              </a:rPr>
              <a:t>，</a:t>
            </a:r>
            <a:r>
              <a:rPr lang="en-US" altLang="zh-CN" sz="2400">
                <a:sym typeface="+mn-ea"/>
              </a:rPr>
              <a:t>2010</a:t>
            </a:r>
            <a:r>
              <a:rPr lang="zh-CN" altLang="en-US" sz="2400">
                <a:sym typeface="+mn-ea"/>
              </a:rPr>
              <a:t>年</a:t>
            </a:r>
            <a:r>
              <a:rPr lang="en-US" altLang="zh-CN" sz="2400">
                <a:sym typeface="+mn-ea"/>
              </a:rPr>
              <a:t>2</a:t>
            </a:r>
            <a:r>
              <a:rPr lang="zh-CN" altLang="en-US" sz="2400">
                <a:sym typeface="+mn-ea"/>
              </a:rPr>
              <a:t>月</a:t>
            </a:r>
            <a:r>
              <a:rPr lang="en-US" altLang="zh-CN" sz="2400">
                <a:sym typeface="+mn-ea"/>
              </a:rPr>
              <a:t>10</a:t>
            </a:r>
            <a:r>
              <a:rPr lang="zh-CN" altLang="en-US" sz="2400">
                <a:sym typeface="+mn-ea"/>
              </a:rPr>
              <a:t>日发布，自2010年3月20日起施行；</a:t>
            </a:r>
            <a:r>
              <a:rPr lang="en-US" altLang="zh-CN" sz="2400">
                <a:sym typeface="+mn-ea"/>
              </a:rPr>
              <a:t>国家税务总局关于明确《增值税一般纳税人资格认定管理办法》若干条款处理意见的通知 </a:t>
            </a:r>
            <a:r>
              <a:rPr lang="zh-CN" altLang="en-US" sz="2400">
                <a:sym typeface="+mn-ea"/>
              </a:rPr>
              <a:t>（</a:t>
            </a:r>
            <a:r>
              <a:rPr lang="en-US" altLang="zh-CN" sz="2400">
                <a:sym typeface="+mn-ea"/>
              </a:rPr>
              <a:t>国税函〔2010〕139号</a:t>
            </a:r>
            <a:r>
              <a:rPr lang="zh-CN" altLang="en-US" sz="2400">
                <a:sym typeface="+mn-ea"/>
              </a:rPr>
              <a:t>）</a:t>
            </a:r>
            <a:endParaRPr lang="zh-CN" altLang="en-US" sz="2400">
              <a:sym typeface="+mn-ea"/>
            </a:endParaRPr>
          </a:p>
          <a:p>
            <a:r>
              <a:rPr lang="zh-CN" altLang="en-US" sz="2400">
                <a:sym typeface="+mn-ea"/>
              </a:rPr>
              <a:t> </a:t>
            </a:r>
            <a:r>
              <a:rPr lang="en-US" altLang="zh-CN" sz="2400">
                <a:sym typeface="+mn-ea"/>
              </a:rPr>
              <a:t>2</a:t>
            </a:r>
            <a:r>
              <a:rPr lang="zh-CN" altLang="en-US" sz="2400">
                <a:sym typeface="+mn-ea"/>
              </a:rPr>
              <a:t>、增值税一般纳税人认定</a:t>
            </a:r>
            <a:endParaRPr lang="zh-CN" altLang="en-US" sz="2400">
              <a:sym typeface="+mn-ea"/>
            </a:endParaRPr>
          </a:p>
          <a:p>
            <a:r>
              <a:rPr lang="zh-CN" altLang="en-US" sz="2400">
                <a:sym typeface="+mn-ea"/>
              </a:rPr>
              <a:t>    （1）年应税销售额超过小规模纳税人标准的企业——企业主动申请</a:t>
            </a:r>
            <a:endParaRPr lang="zh-CN" altLang="en-US" sz="2400">
              <a:sym typeface="+mn-ea"/>
            </a:endParaRPr>
          </a:p>
          <a:p>
            <a:r>
              <a:rPr lang="zh-CN" altLang="en-US" sz="2400">
                <a:sym typeface="+mn-ea"/>
              </a:rPr>
              <a:t>增值税纳税人，年应税销售额超过财政部、国家税务总局规定的小规模纳税人标准的，</a:t>
            </a:r>
            <a:r>
              <a:rPr lang="zh-CN" altLang="en-US" sz="2400" b="1">
                <a:solidFill>
                  <a:srgbClr val="FF0000"/>
                </a:solidFill>
                <a:sym typeface="+mn-ea"/>
              </a:rPr>
              <a:t>应当</a:t>
            </a:r>
            <a:r>
              <a:rPr lang="zh-CN" altLang="en-US" sz="2400">
                <a:sym typeface="+mn-ea"/>
              </a:rPr>
              <a:t>向主管税务机关申请一般纳税人资格认定。 纳税人应当在申报期结束后40日（工作日，下同）内向主管税务机关报送《增值税一般纳税人申请认定表》，申请一般纳税人资格认定；认定机关应当在主管税务机关受理申请之日起20日内完成一般纳税人资格认定，并由主管税务机关制作、送达《税务事项通知书》，告知纳税人。</a:t>
            </a:r>
            <a:r>
              <a:rPr lang="zh-CN" altLang="en-US" sz="2400" b="1">
                <a:solidFill>
                  <a:srgbClr val="FF0000"/>
                </a:solidFill>
                <a:sym typeface="+mn-ea"/>
              </a:rPr>
              <a:t>需明确告知：同意其认定申请；一般纳税人资格确认的时间。 </a:t>
            </a:r>
            <a:endParaRPr lang="zh-CN" altLang="en-US" sz="2400" b="1">
              <a:solidFill>
                <a:srgbClr val="FF0000"/>
              </a:solidFill>
              <a:sym typeface="+mn-ea"/>
            </a:endParaRPr>
          </a:p>
          <a:p>
            <a:endParaRPr lang="zh-CN" altLang="en-US" sz="2400">
              <a:sym typeface="+mn-ea"/>
            </a:endParaRPr>
          </a:p>
          <a:p>
            <a:endParaRPr lang="zh-CN" altLang="en-US" sz="24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1.纳税人提供直接或者间接国际货物运输代理服务，向委托方收取的全部国际货物运输代理服务收入，以及向国际运输承运人支付的国际运输费用，必须通过金融机构进行结算。</a:t>
            </a:r>
            <a:endParaRPr lang="zh-CN" altLang="en-US"/>
          </a:p>
          <a:p>
            <a:r>
              <a:rPr lang="zh-CN" altLang="en-US"/>
              <a:t>2.纳税人为大陆与香港、澳门、台湾地区之间的货物运输提供的货物运输代理服务参照国际货物运输代理服务有关规定执行。</a:t>
            </a:r>
            <a:endParaRPr lang="zh-CN" altLang="en-US"/>
          </a:p>
          <a:p>
            <a:r>
              <a:rPr lang="zh-CN" altLang="en-US"/>
              <a:t>3.委托方索取发票的，纳税人应当就国际货物运输代理服务收入向委托方全额开具增值税普通发票。</a:t>
            </a:r>
            <a:endParaRPr lang="zh-CN" altLang="en-US"/>
          </a:p>
          <a:p>
            <a:r>
              <a:rPr lang="zh-CN" altLang="en-US"/>
              <a:t>（十九）以下利息收入。</a:t>
            </a:r>
            <a:endParaRPr lang="zh-CN" altLang="en-US"/>
          </a:p>
          <a:p>
            <a:r>
              <a:rPr lang="zh-CN" altLang="en-US"/>
              <a:t>1.2016年12月31日前，金融机构农户小额贷款</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fontScale="90000" lnSpcReduction="20000"/>
          </a:bodyPr>
          <a:p>
            <a:r>
              <a:rPr lang="zh-CN" altLang="en-US"/>
              <a:t>2.国家助学贷款。</a:t>
            </a:r>
            <a:endParaRPr lang="zh-CN" altLang="en-US"/>
          </a:p>
          <a:p>
            <a:r>
              <a:rPr lang="zh-CN" altLang="en-US"/>
              <a:t>3.国债、地方政府债。</a:t>
            </a:r>
            <a:endParaRPr lang="zh-CN" altLang="en-US"/>
          </a:p>
          <a:p>
            <a:r>
              <a:rPr lang="zh-CN" altLang="en-US"/>
              <a:t>4.人民银行对金融机构的贷款。</a:t>
            </a:r>
            <a:endParaRPr lang="zh-CN" altLang="en-US"/>
          </a:p>
          <a:p>
            <a:r>
              <a:rPr lang="zh-CN" altLang="en-US"/>
              <a:t>5.住房公积金管理中心用住房公积金在指定的委托银行发放的个人住房贷款。</a:t>
            </a:r>
            <a:endParaRPr lang="zh-CN" altLang="en-US"/>
          </a:p>
          <a:p>
            <a:r>
              <a:rPr lang="zh-CN" altLang="en-US"/>
              <a:t>6.外汇管理部门在从事国家外汇储备经营过程中,委托金融机构发放的外汇贷款。</a:t>
            </a:r>
            <a:endParaRPr lang="zh-CN" altLang="en-US"/>
          </a:p>
          <a:p>
            <a:r>
              <a:rPr lang="zh-CN" altLang="en-US"/>
              <a:t>7.</a:t>
            </a:r>
            <a:r>
              <a:rPr lang="zh-CN" altLang="en-US">
                <a:solidFill>
                  <a:srgbClr val="FF0000"/>
                </a:solidFill>
              </a:rPr>
              <a:t>统借统还</a:t>
            </a:r>
            <a:r>
              <a:rPr lang="zh-CN" altLang="en-US"/>
              <a:t>业务中，企业集团或企业集团中的核心企业以及集团所属财务公司按不高于支付给金融机构的借款利率水平或者支付的债券票面利率水平，向企业集团或者集团内下属单位收取的利息。</a:t>
            </a:r>
            <a:endParaRPr lang="zh-CN" altLang="en-US"/>
          </a:p>
          <a:p>
            <a:r>
              <a:rPr lang="zh-CN" altLang="en-US" b="1">
                <a:solidFill>
                  <a:srgbClr val="FF0000"/>
                </a:solidFill>
              </a:rPr>
              <a:t>统借方向资金使用单位收取的利息，高于支付给金融机构借款利率水平或者支付的债券票面利率水平的，应全额缴纳增值税。</a:t>
            </a:r>
            <a:endParaRPr lang="zh-CN" altLang="en-US" b="1">
              <a:solidFill>
                <a:srgbClr val="FF00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fontScale="80000"/>
          </a:bodyPr>
          <a:p>
            <a:r>
              <a:rPr lang="zh-CN" altLang="en-US"/>
              <a:t>（二十）被撤销金融机构以货物、不动产、无形资产、有价证券、票据等财产清偿债务。</a:t>
            </a:r>
            <a:endParaRPr lang="zh-CN" altLang="en-US"/>
          </a:p>
          <a:p>
            <a:r>
              <a:rPr lang="zh-CN" altLang="en-US"/>
              <a:t>（二十一）保险公司开办的一年期以上人身保险产品取得的保费收入。</a:t>
            </a:r>
            <a:endParaRPr lang="zh-CN" altLang="en-US"/>
          </a:p>
          <a:p>
            <a:r>
              <a:rPr lang="zh-CN" altLang="en-US"/>
              <a:t>（二十二）下列金融商品转让收入。</a:t>
            </a:r>
            <a:endParaRPr lang="zh-CN" altLang="en-US"/>
          </a:p>
          <a:p>
            <a:r>
              <a:rPr lang="zh-CN" altLang="en-US"/>
              <a:t>1.合格境外投资者（QFII）委托境内公司在我国从事证券买卖业务。</a:t>
            </a:r>
            <a:endParaRPr lang="zh-CN" altLang="en-US"/>
          </a:p>
          <a:p>
            <a:r>
              <a:rPr lang="zh-CN" altLang="en-US"/>
              <a:t>2.香港市场投资者（包括单位和个人）通过沪港通买卖上海证券交易所上市A股。</a:t>
            </a:r>
            <a:endParaRPr lang="zh-CN" altLang="en-US"/>
          </a:p>
          <a:p>
            <a:r>
              <a:rPr lang="zh-CN" altLang="en-US"/>
              <a:t>3.对香港市场投资者（包括单位和个人）通过基金互认买卖内地基金份额。</a:t>
            </a:r>
            <a:endParaRPr lang="zh-CN" altLang="en-US"/>
          </a:p>
          <a:p>
            <a:r>
              <a:rPr lang="zh-CN" altLang="en-US"/>
              <a:t>4.证券投资基金（封闭式证券投资基金，开放式证券投资基金）管理人运用基金买卖股票、债券。</a:t>
            </a:r>
            <a:endParaRPr lang="zh-CN" altLang="en-US"/>
          </a:p>
          <a:p>
            <a:r>
              <a:rPr lang="zh-CN" altLang="en-US"/>
              <a:t>5.个人从事金融商品转让业务。</a:t>
            </a:r>
            <a:endParaRPr lang="zh-CN" altLang="en-US"/>
          </a:p>
          <a:p>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sym typeface="+mn-ea"/>
              </a:rPr>
              <a:t>（二十三）金融同业往来利息收入。</a:t>
            </a:r>
            <a:endParaRPr lang="zh-CN" altLang="en-US"/>
          </a:p>
          <a:p>
            <a:r>
              <a:rPr lang="zh-CN" altLang="en-US">
                <a:sym typeface="+mn-ea"/>
              </a:rPr>
              <a:t>1.金融机构与人民银行所发生的资金往来业务。包括人民银行对一般金融机构贷款，以及人民银行对商业银行的再贴现等。</a:t>
            </a:r>
            <a:endParaRPr lang="zh-CN" altLang="en-US"/>
          </a:p>
          <a:p>
            <a:r>
              <a:rPr lang="zh-CN" altLang="en-US">
                <a:sym typeface="+mn-ea"/>
              </a:rPr>
              <a:t>2.银行联行往来业务。同一银行系统内部不同行、处之间所发生的资金账务往来业务。</a:t>
            </a:r>
            <a:endParaRPr lang="zh-CN" altLang="en-US"/>
          </a:p>
          <a:p>
            <a:r>
              <a:rPr lang="zh-CN" altLang="en-US">
                <a:sym typeface="+mn-ea"/>
              </a:rPr>
              <a:t>3.</a:t>
            </a:r>
            <a:r>
              <a:rPr lang="zh-CN" altLang="en-US" b="1">
                <a:solidFill>
                  <a:srgbClr val="FF0000"/>
                </a:solidFill>
                <a:sym typeface="+mn-ea"/>
              </a:rPr>
              <a:t>金融机构间的资金往来业务。是指经人民银行批准，进入全国银行间同业拆借市场的金融机构之间通过全国统一的同业拆借网络进行的短期(一年以下含一年)无担保资金融通行为。</a:t>
            </a:r>
            <a:endParaRPr lang="zh-CN" altLang="en-US" b="1">
              <a:solidFill>
                <a:srgbClr val="FF0000"/>
              </a:solidFill>
              <a:sym typeface="+mn-ea"/>
            </a:endParaRPr>
          </a:p>
          <a:p>
            <a:r>
              <a:rPr lang="zh-CN" altLang="en-US">
                <a:sym typeface="+mn-ea"/>
              </a:rPr>
              <a:t>4.金融机构之间开展的转贴现业务。</a:t>
            </a:r>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fontScale="90000"/>
          </a:bodyPr>
          <a:p>
            <a:r>
              <a:rPr lang="zh-CN" altLang="en-US"/>
              <a:t>（二十四）同时符合下列条件的担保机构从事中小企业信用担保或者再担保业务取得的收入(不含信用评级、咨询、培训等收入)3年内免征增值税；</a:t>
            </a:r>
            <a:endParaRPr lang="zh-CN" altLang="en-US"/>
          </a:p>
          <a:p>
            <a:r>
              <a:rPr lang="zh-CN" altLang="en-US"/>
              <a:t>（二十五）国家商品储备管理单位及其直属企业承担商品储备任务，从中央或者地方财政取得的利息补贴收入和价差补贴收入。</a:t>
            </a:r>
            <a:endParaRPr lang="zh-CN" altLang="en-US"/>
          </a:p>
          <a:p>
            <a:r>
              <a:rPr lang="zh-CN" altLang="en-US"/>
              <a:t>（二十六）纳税人提供技术转让、技术开发和与之相关的技术咨询、技术服务。</a:t>
            </a:r>
            <a:endParaRPr lang="zh-CN" altLang="en-US"/>
          </a:p>
          <a:p>
            <a:r>
              <a:rPr lang="zh-CN" altLang="en-US"/>
              <a:t>1.技术转让、技术开发，是指《销售服务、无形资产、不动产注释》中“转让技术”、“研发服务”范围内的业务活动。技术咨询，是指就特定技术项目提供可行性论证、技术预测、专题技术调查、分析评价报告等业务活动。</a:t>
            </a:r>
            <a:endParaRPr lang="zh-CN" altLang="en-US"/>
          </a:p>
          <a:p>
            <a:endParaRPr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sym typeface="+mn-ea"/>
              </a:rPr>
              <a:t>与技术转让、技术开发相关的技术咨询、技术服务，是指转让方（或者受托方）根据技术转让或者开发合同的规定，为帮助受让方（或者委托方）掌握所转让（或者委托开发）的技术，而提供的技术咨询、技术服务业务，且这部分技术咨询、技术服务的价款与技术转让或者技术开发的价款应当在同一张发票上开具。</a:t>
            </a:r>
            <a:endParaRPr lang="zh-CN" altLang="en-US"/>
          </a:p>
          <a:p>
            <a:r>
              <a:rPr lang="zh-CN" altLang="en-US">
                <a:sym typeface="+mn-ea"/>
              </a:rPr>
              <a:t>2.备案程序。试点纳税人申请免征增值税时，须持技术转让、开发的书面合同，到纳税人所在地省级科技主管部门进行认定，并持有关的书面合同和科技主管部门审核意见证明文件报主管税务机关备查。</a:t>
            </a:r>
            <a:endParaRPr lang="zh-CN" altLang="en-US"/>
          </a:p>
          <a:p>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（二十七）同时符合下列条件的合同能源管理服务：</a:t>
            </a:r>
            <a:endParaRPr lang="zh-CN" altLang="en-US"/>
          </a:p>
          <a:p>
            <a:r>
              <a:rPr lang="zh-CN" altLang="en-US"/>
              <a:t>1.节能服务公司实施合同能源管理项目相关技术，应当符合国家质量监督检验检疫总局和国家标准化管理委员会发布的《合同能源管理技术通则》（GB/T24915-2010）规定的技术要求。</a:t>
            </a:r>
            <a:endParaRPr lang="zh-CN" altLang="en-US"/>
          </a:p>
          <a:p>
            <a:r>
              <a:rPr lang="zh-CN" altLang="en-US"/>
              <a:t>2.节能服务公司与用能企业签订节能效益分享型合同，其合同格式和内容，符合《中华人民共和国合同法》和《合同能源管理技术通则》（GB/T24915-2010）等规定。</a:t>
            </a:r>
            <a:endParaRPr lang="zh-CN" altLang="en-US"/>
          </a:p>
          <a:p>
            <a:r>
              <a:rPr lang="zh-CN" altLang="en-US"/>
              <a:t>（二十八）2017年12月31日前，科普单位的门票收入，以及县级及以上党政部门和科协开展科普活动的门票收入。</a:t>
            </a: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（二十九）政府举办的从事学历教育的高等、中等和初等学校（不含下属单位），举办进修班、培训班取得的全部归该学校所有的收入。</a:t>
            </a:r>
            <a:endParaRPr lang="zh-CN" altLang="en-US"/>
          </a:p>
          <a:p>
            <a:r>
              <a:rPr lang="zh-CN" altLang="en-US"/>
              <a:t>全部归该学校所有，是指举办进修班、培训班取得的全部收入进入该学校统一账户，并纳入预算全额上缴财政专户管理，同时由该学校对有关票据进行统一管理和开具。</a:t>
            </a:r>
            <a:endParaRPr lang="zh-CN" altLang="en-US"/>
          </a:p>
          <a:p>
            <a:r>
              <a:rPr lang="zh-CN" altLang="en-US"/>
              <a:t>举办进修班、培训班取得的收入进入该学校下属部门自行开设账户的，不予免征增值税。</a:t>
            </a: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三十）政府举办的职业学校设立的主要为在校学生提供实习场所、并由学校出资自办、由学校负责经营管理、经营收入归学校所有的企业，从事《销售服务、无形资产或者不动产注释》中“现代服务”（不含融资租赁服务、广告服务和其他现代服务）、“生活服务”（不含文化体育服务、其他生活服务和桑拿、氧吧）业务活动取得的收入。</a:t>
            </a:r>
            <a:endParaRPr lang="zh-CN" altLang="en-US"/>
          </a:p>
          <a:p>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a:xfrm>
            <a:off x="853440" y="1810385"/>
            <a:ext cx="10515600" cy="4351338"/>
          </a:xfrm>
        </p:spPr>
        <p:txBody>
          <a:bodyPr>
            <a:noAutofit/>
          </a:bodyPr>
          <a:p>
            <a:r>
              <a:rPr lang="zh-CN" altLang="en-US" sz="2000"/>
              <a:t>（三十一）</a:t>
            </a:r>
            <a:r>
              <a:rPr lang="zh-CN" altLang="en-US" sz="2000" b="1">
                <a:solidFill>
                  <a:srgbClr val="FF0000"/>
                </a:solidFill>
              </a:rPr>
              <a:t>家政服务企业由员工制家政服务员提供家政服务取得的收入</a:t>
            </a:r>
            <a:r>
              <a:rPr lang="zh-CN" altLang="en-US" sz="2000"/>
              <a:t>。</a:t>
            </a:r>
            <a:endParaRPr lang="zh-CN" altLang="en-US" sz="2000"/>
          </a:p>
          <a:p>
            <a:r>
              <a:rPr lang="zh-CN" altLang="en-US" sz="2000"/>
              <a:t>家政服务企业，是指在企业营业执照的规定经营范围中包括家政服务内容的企业。</a:t>
            </a:r>
            <a:endParaRPr lang="zh-CN" altLang="en-US" sz="2000"/>
          </a:p>
          <a:p>
            <a:r>
              <a:rPr lang="zh-CN" altLang="en-US" sz="2000"/>
              <a:t>员工制家政服务员，是指同时符合下列3个条件的家政服务员：</a:t>
            </a:r>
            <a:endParaRPr lang="zh-CN" altLang="en-US" sz="2000"/>
          </a:p>
          <a:p>
            <a:r>
              <a:rPr lang="zh-CN" altLang="en-US" sz="2000"/>
              <a:t>1.依法与家政服务企业签订半年及半年以上的劳动合同或者服务协议，且在该企业实际上岗工作。</a:t>
            </a:r>
            <a:endParaRPr lang="zh-CN" altLang="en-US" sz="2000"/>
          </a:p>
          <a:p>
            <a:r>
              <a:rPr lang="zh-CN" altLang="en-US" sz="2000"/>
              <a:t>2.家政服务企业为其按月足额缴纳了企业所在地人民政府根据国家政策规定的基本养老保险、基本医疗保险、工伤保险、失业保险等社会保险。对已享受新型农村养老保险和新型农村合作医疗等社会保险或者下岗职工原单位继续为其缴纳社会保险的家政服务员，如果本人书面提出不再缴纳企业所在地人民政府根据国家政策规定的相应的社会保险，并出具其所在乡镇或者原单位开具的已缴纳相关保险的证明，可视同家政服务企业已为其按月足额缴纳了相应的社会保险。</a:t>
            </a:r>
            <a:endParaRPr lang="zh-CN" altLang="en-US" sz="2000"/>
          </a:p>
          <a:p>
            <a:r>
              <a:rPr lang="zh-CN" altLang="en-US" sz="2000"/>
              <a:t>3.家政服务企业通过金融机构向其实际支付不低于企业所在地适用的经省级人民政府批准的最低工资标准的工资。</a:t>
            </a:r>
            <a:endParaRPr lang="zh-CN" altLang="en-US" sz="2000"/>
          </a:p>
          <a:p>
            <a:endParaRPr lang="zh-CN" altLang="en-US" sz="3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p:txBody>
          <a:bodyPr>
            <a:normAutofit fontScale="70000"/>
          </a:bodyPr>
          <a:p>
            <a:r>
              <a:rPr lang="en-US" altLang="zh-CN">
                <a:sym typeface="+mn-ea"/>
              </a:rPr>
              <a:t>     </a:t>
            </a:r>
            <a:r>
              <a:rPr lang="zh-CN" altLang="en-US">
                <a:sym typeface="+mn-ea"/>
              </a:rPr>
              <a:t>（2）年应税销售额超过小规模纳税人标准的企业——企业未提申请，税务机关主动作为</a:t>
            </a:r>
            <a:endParaRPr lang="zh-CN" altLang="en-US">
              <a:sym typeface="+mn-ea"/>
            </a:endParaRPr>
          </a:p>
          <a:p>
            <a:r>
              <a:rPr lang="zh-CN" altLang="en-US">
                <a:sym typeface="+mn-ea"/>
              </a:rPr>
              <a:t> 增值税纳税人，年应税销售额超过财政部、国家税务总局规定的小规模纳税人标准的，纳税人应当在申报期结束后40日（工作日，下同）内向主管税务机关报送《增值税一般纳税人申请认定表》，申请一般纳税人资格认定。纳税人未在规定期限内申请一般纳税人资格认定的，主管税务机关应当在规定期限结束后20日内制作并送达《税务事项通知书》，告知纳税人，其年应税销售额已超过小规模纳税人标准，应在收到《税务事项通知书》后10日内向主管税务机关报送《增值税一般纳税人申请认定表》或《不认定增值税一般纳税人申请表》；　纳税人在《税务事项通知书》规定的时限内仍未向主管税务机关报送《一般纳税人资格认定表》或者《不认定增值税一般纳税人申请表》的，应按《中华人民共和国增值税暂行条例实施细则》第三十四条规定，按销售额依照增值税税率计算应纳税额，不得抵扣进项税额，也不得使用增值税专用发票。直至纳税人报送上述资料，并经主管税务机关审核批准后方可停止执行。</a:t>
            </a:r>
            <a:r>
              <a:rPr lang="en-US" altLang="zh-CN">
                <a:solidFill>
                  <a:srgbClr val="FF0000"/>
                </a:solidFill>
                <a:sym typeface="+mn-ea"/>
              </a:rPr>
              <a:t>40+20+10=70</a:t>
            </a:r>
            <a:endParaRPr lang="en-US" altLang="zh-CN">
              <a:solidFill>
                <a:srgbClr val="FF0000"/>
              </a:solidFill>
              <a:sym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fontScale="60000"/>
          </a:bodyPr>
          <a:p>
            <a:r>
              <a:rPr lang="zh-CN" altLang="en-US">
                <a:sym typeface="+mn-ea"/>
              </a:rPr>
              <a:t>（三十二）福利彩票、体育彩票的发行收入。</a:t>
            </a:r>
            <a:endParaRPr lang="zh-CN" altLang="en-US"/>
          </a:p>
          <a:p>
            <a:r>
              <a:rPr lang="zh-CN" altLang="en-US">
                <a:sym typeface="+mn-ea"/>
              </a:rPr>
              <a:t>（三十三）军队空余房产租赁收入。</a:t>
            </a:r>
            <a:endParaRPr lang="zh-CN" altLang="en-US"/>
          </a:p>
          <a:p>
            <a:r>
              <a:rPr lang="zh-CN" altLang="en-US">
                <a:sym typeface="+mn-ea"/>
              </a:rPr>
              <a:t>（三十四）为了配合国家住房制度改革，企业、行政事业单位按房改成本价、标准价出售住房取得的收入。</a:t>
            </a:r>
            <a:endParaRPr lang="zh-CN" altLang="en-US"/>
          </a:p>
          <a:p>
            <a:r>
              <a:rPr lang="zh-CN" altLang="en-US">
                <a:sym typeface="+mn-ea"/>
              </a:rPr>
              <a:t>（三十五）</a:t>
            </a:r>
            <a:r>
              <a:rPr lang="zh-CN" altLang="en-US" b="1">
                <a:solidFill>
                  <a:srgbClr val="FF0000"/>
                </a:solidFill>
                <a:sym typeface="+mn-ea"/>
              </a:rPr>
              <a:t>将土地使用权转让给农业生产者用于农业生产。</a:t>
            </a:r>
            <a:endParaRPr lang="zh-CN" altLang="en-US" b="1">
              <a:solidFill>
                <a:srgbClr val="FF0000"/>
              </a:solidFill>
              <a:sym typeface="+mn-ea"/>
            </a:endParaRPr>
          </a:p>
          <a:p>
            <a:r>
              <a:rPr lang="zh-CN" altLang="en-US" b="1">
                <a:solidFill>
                  <a:srgbClr val="FF0000"/>
                </a:solidFill>
                <a:sym typeface="+mn-ea"/>
              </a:rPr>
              <a:t>（三十六）涉及家庭财产分割的个人无偿转让不动产、土地使用权。</a:t>
            </a:r>
            <a:endParaRPr lang="zh-CN" altLang="en-US" b="1">
              <a:solidFill>
                <a:srgbClr val="FF0000"/>
              </a:solidFill>
              <a:sym typeface="+mn-ea"/>
            </a:endParaRPr>
          </a:p>
          <a:p>
            <a:r>
              <a:rPr lang="zh-CN" altLang="en-US">
                <a:sym typeface="+mn-ea"/>
              </a:rPr>
              <a:t>家庭财产分割，包括下列情形：离婚财产分割；无偿赠与配偶、父母、子女、祖父母、外祖父母、孙子女、外孙子女、兄弟姐妹；无偿赠与对其承担</a:t>
            </a:r>
            <a:r>
              <a:rPr lang="zh-CN" altLang="en-US" b="1">
                <a:solidFill>
                  <a:srgbClr val="FF0000"/>
                </a:solidFill>
                <a:sym typeface="+mn-ea"/>
              </a:rPr>
              <a:t>直接抚养或者赡养义务的抚养人或者赡养人</a:t>
            </a:r>
            <a:r>
              <a:rPr lang="zh-CN" altLang="en-US">
                <a:sym typeface="+mn-ea"/>
              </a:rPr>
              <a:t>；房屋产权所有人死亡，法定继承人、遗嘱继承人或者受遗赠人依法取得房屋产权。</a:t>
            </a:r>
            <a:endParaRPr lang="zh-CN" altLang="en-US"/>
          </a:p>
          <a:p>
            <a:r>
              <a:rPr lang="zh-CN" altLang="en-US">
                <a:sym typeface="+mn-ea"/>
              </a:rPr>
              <a:t>（三十七</a:t>
            </a:r>
            <a:r>
              <a:rPr lang="zh-CN" altLang="en-US" b="1">
                <a:solidFill>
                  <a:srgbClr val="FF0000"/>
                </a:solidFill>
                <a:sym typeface="+mn-ea"/>
              </a:rPr>
              <a:t>）土地所有者出让土地使用权和土地使用者将土地使用权归还给土地所有者。</a:t>
            </a:r>
            <a:endParaRPr lang="zh-CN" altLang="en-US" b="1">
              <a:solidFill>
                <a:srgbClr val="FF0000"/>
              </a:solidFill>
              <a:sym typeface="+mn-ea"/>
            </a:endParaRPr>
          </a:p>
          <a:p>
            <a:r>
              <a:rPr lang="zh-CN" altLang="en-US" b="1">
                <a:solidFill>
                  <a:srgbClr val="FF0000"/>
                </a:solidFill>
                <a:sym typeface="+mn-ea"/>
              </a:rPr>
              <a:t>（三十八）县级以上地方人民政府或自然资源行政主管部门出让、转让或收回自然资源使用权（不含土地使用权）。</a:t>
            </a:r>
            <a:endParaRPr lang="zh-CN" altLang="en-US" b="1">
              <a:solidFill>
                <a:srgbClr val="FF0000"/>
              </a:solidFill>
              <a:sym typeface="+mn-ea"/>
            </a:endParaRPr>
          </a:p>
          <a:p>
            <a:r>
              <a:rPr lang="zh-CN" altLang="en-US">
                <a:sym typeface="+mn-ea"/>
              </a:rPr>
              <a:t>（三十九）随军家属就业。</a:t>
            </a: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1.为安置随军家属就业而新开办的企业，自领取税务登记证之日起，其提供的应税服务3年内免征增值税。</a:t>
            </a:r>
            <a:endParaRPr lang="zh-CN" altLang="en-US"/>
          </a:p>
          <a:p>
            <a:r>
              <a:rPr lang="zh-CN" altLang="en-US"/>
              <a:t>享受税收优惠政策的企业，随军家属必须占企业总人数的60%（含）以上，并有军（含）以上政治和后勤机关出具的证明。</a:t>
            </a:r>
            <a:endParaRPr lang="zh-CN" altLang="en-US"/>
          </a:p>
          <a:p>
            <a:r>
              <a:rPr lang="zh-CN" altLang="en-US"/>
              <a:t>2.从事个体经营的随军家属，自办理税务登记事项之日起，其提供的应税服务3年内免征增值税。</a:t>
            </a:r>
            <a:endParaRPr lang="zh-CN" altLang="en-US"/>
          </a:p>
          <a:p>
            <a:r>
              <a:rPr lang="zh-CN" altLang="en-US"/>
              <a:t>随军家属必须有师以上政治机关出具的可以表明其身份的证明。</a:t>
            </a:r>
            <a:endParaRPr lang="zh-CN" altLang="en-US"/>
          </a:p>
          <a:p>
            <a:r>
              <a:rPr lang="zh-CN" altLang="en-US"/>
              <a:t>按照上述规定，每一名随军家属可以享受一次免税政策。</a:t>
            </a:r>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（四十）军队转业干部就业</a:t>
            </a:r>
            <a:endParaRPr lang="zh-CN" altLang="en-US"/>
          </a:p>
          <a:p>
            <a:r>
              <a:rPr lang="zh-CN" altLang="en-US"/>
              <a:t>1.从事个体经营的军队转业干部，自领取税务登记证之日起，其提供的应税服务3年内免征增值税。</a:t>
            </a:r>
            <a:endParaRPr lang="zh-CN" altLang="en-US"/>
          </a:p>
          <a:p>
            <a:r>
              <a:rPr lang="zh-CN" altLang="en-US"/>
              <a:t>2.为安置自主择业的军队转业干部就业而新开办的企业，凡安置自主择业的军队转业干部占企业总人数60%（含）以上的，自领取税务登记证之日起，其提供的应税服务3年内免征增值税。</a:t>
            </a:r>
            <a:endParaRPr lang="zh-CN" altLang="en-US"/>
          </a:p>
          <a:p>
            <a:r>
              <a:rPr lang="zh-CN" altLang="en-US"/>
              <a:t>享受上述优惠政策的自主择业的军队转业干部必须持有师以上部队颁发的转业证件。</a:t>
            </a:r>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r>
              <a:rPr lang="zh-CN" altLang="en-US">
                <a:sym typeface="+mn-ea"/>
              </a:rPr>
              <a:t>（四十一）金融企业发放贷款后，自结息日起90天内发生的应收未收利息按现行规定缴纳增值税，自结息日起90天后发生的应收未收利息暂不缴纳增值税，待实际收到利息时按规定缴纳增值税。</a:t>
            </a:r>
            <a:endParaRPr lang="zh-CN" altLang="en-US"/>
          </a:p>
          <a:p>
            <a:r>
              <a:rPr lang="zh-CN" altLang="en-US">
                <a:sym typeface="+mn-ea"/>
              </a:rPr>
              <a:t>上述所称金融企业，是指银行（包括国有、集体、股份制、合资、外资银行以及其他所有制形式的银行）、城市信用社、农村信用社、信托投资公司、财务公司。</a:t>
            </a:r>
            <a:endParaRPr lang="zh-CN" altLang="en-US"/>
          </a:p>
          <a:p>
            <a:r>
              <a:rPr lang="zh-CN" altLang="en-US">
                <a:sym typeface="+mn-ea"/>
              </a:rPr>
              <a:t>（四十一）个人将购买不足2年的住房对外销售的，按照5%的征收率全额缴纳增值税；个人将购买2年以上（含2年）的住房对外销售的，免征增值税。上述政策</a:t>
            </a:r>
            <a:r>
              <a:rPr lang="zh-CN" altLang="en-US" b="1">
                <a:solidFill>
                  <a:srgbClr val="FF0000"/>
                </a:solidFill>
                <a:sym typeface="+mn-ea"/>
              </a:rPr>
              <a:t>适用于北京市、上海市、广州市和深圳市之外</a:t>
            </a:r>
            <a:r>
              <a:rPr lang="zh-CN" altLang="en-US">
                <a:sym typeface="+mn-ea"/>
              </a:rPr>
              <a:t>的地区。</a:t>
            </a:r>
            <a:endParaRPr lang="zh-CN" altLang="en-US"/>
          </a:p>
          <a:p>
            <a:endParaRPr lang="zh-CN"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fontScale="70000"/>
          </a:bodyPr>
          <a:p>
            <a:r>
              <a:rPr lang="zh-CN" altLang="en-US"/>
              <a:t>二、增值税即征即退</a:t>
            </a:r>
            <a:endParaRPr lang="zh-CN" altLang="en-US"/>
          </a:p>
          <a:p>
            <a:r>
              <a:rPr lang="zh-CN" altLang="en-US"/>
              <a:t>（一）一般纳税人提供</a:t>
            </a:r>
            <a:r>
              <a:rPr lang="zh-CN" altLang="en-US" b="1">
                <a:solidFill>
                  <a:srgbClr val="FF0000"/>
                </a:solidFill>
              </a:rPr>
              <a:t>管道运输服务</a:t>
            </a:r>
            <a:r>
              <a:rPr lang="zh-CN" altLang="en-US"/>
              <a:t>，对其增值税实际税负超过3%的部分实行增值税即征即退政策。</a:t>
            </a:r>
            <a:endParaRPr lang="zh-CN" altLang="en-US"/>
          </a:p>
          <a:p>
            <a:r>
              <a:rPr lang="zh-CN" altLang="en-US"/>
              <a:t>（二）经人民银行、银监会或者商务部批准从事</a:t>
            </a:r>
            <a:r>
              <a:rPr lang="zh-CN" altLang="en-US" b="1">
                <a:solidFill>
                  <a:srgbClr val="FF0000"/>
                </a:solidFill>
              </a:rPr>
              <a:t>融资租赁业务</a:t>
            </a:r>
            <a:r>
              <a:rPr lang="zh-CN" altLang="en-US"/>
              <a:t>的试点纳税人中的一般纳税人，提供有形动产融资租赁服务和有形动产融资性售后回租服务，对其增值税实际税负超过3%的部分实行增值税即征即退政策。商务部授权的省级商务主管部门和国家经济技术开发区批准的从事融资租赁业务和融资性售后回租业务的试点纳税人中的一般纳税人，2016年5月1日后实收资本达到1.7亿元的，从达到标准的当月起按照上述规定执行；2016年5月1日后实收资本未达到1.7亿元但注册资本达到1.7亿元的，在2016年7月31日前仍可按照上述规定执行，</a:t>
            </a:r>
            <a:r>
              <a:rPr lang="zh-CN" altLang="en-US" b="1">
                <a:solidFill>
                  <a:srgbClr val="FF0000"/>
                </a:solidFill>
              </a:rPr>
              <a:t>2016年8月1日后开展的有形动产融资租赁业务和有形动产融资性售后回租业务不得按照上述规定执行</a:t>
            </a:r>
            <a:r>
              <a:rPr lang="zh-CN" altLang="en-US"/>
              <a:t>。</a:t>
            </a:r>
            <a:endParaRPr lang="zh-CN" altLang="en-US"/>
          </a:p>
          <a:p>
            <a:r>
              <a:rPr lang="zh-CN" altLang="en-US"/>
              <a:t>（三）本规定所称增值税实际税负，是指纳税人当期提供应税服务实际缴纳的增值税额占纳税人当期提供应税服务取得的全部价款和价外费用的比例。</a:t>
            </a: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三、扣减增值税规定</a:t>
            </a:r>
            <a:endParaRPr lang="zh-CN" altLang="en-US"/>
          </a:p>
          <a:p>
            <a:r>
              <a:rPr lang="zh-CN" altLang="en-US"/>
              <a:t>（一）退役士兵创业就业。</a:t>
            </a:r>
            <a:endParaRPr lang="zh-CN" altLang="en-US"/>
          </a:p>
          <a:p>
            <a:r>
              <a:rPr lang="zh-CN" altLang="en-US"/>
              <a:t>1.对自主就业退役士兵从事个体经营的，在3年内按每户每年8000元为限额依次扣减其当年实际应缴纳的增值税、城市维护建设税、教育费附加、地方教育附加和个人所得税。限额标准最高可上浮20%，各省、自治区、直辖市人民政府可根据本地区实际情况在此幅度内确定具体限额标准，并报财政部和国家税务总局备案。</a:t>
            </a:r>
            <a:endParaRPr lang="zh-CN" altLang="en-US"/>
          </a:p>
          <a:p>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p>
            <a:r>
              <a:rPr lang="zh-CN" altLang="en-US"/>
              <a:t>2.对商贸企业、服务型企业、劳动就业服务企业中的加工型企业和街道社区具有加工性质的小型企业实体，在新增加的岗位中，当年新招用自主就业退役士兵，与其签订1年以上期限劳动合同并依法缴纳社会保险费的，在3年内按实际招用人数予以定额依次扣减增值税、城市维护建设税、教育费附加、地方教育附加和企业所得税优惠。定额标准为每人每年4000元，最高可上浮50%，各省、自治区、直辖市人民政府可根据本地区实际情况在此幅度内确定具体定额标准，并报财政部和国家税务总局备案。</a:t>
            </a:r>
            <a:endParaRPr lang="zh-CN" altLang="en-US"/>
          </a:p>
          <a:p>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第六章 税收减免的处理</a:t>
            </a:r>
            <a:endParaRPr lang="zh-CN" altLang="en-US"/>
          </a:p>
          <a:p>
            <a:endParaRPr lang="zh-CN" altLang="en-US"/>
          </a:p>
        </p:txBody>
      </p:sp>
      <p:sp>
        <p:nvSpPr>
          <p:cNvPr id="3" name="内容占位符 2"/>
          <p:cNvSpPr>
            <a:spLocks noGrp="1"/>
          </p:cNvSpPr>
          <p:nvPr>
            <p:ph idx="1"/>
          </p:nvPr>
        </p:nvSpPr>
        <p:spPr/>
        <p:txBody>
          <a:bodyPr>
            <a:normAutofit lnSpcReduction="10000"/>
          </a:bodyPr>
          <a:p>
            <a:r>
              <a:rPr lang="zh-CN" altLang="en-US"/>
              <a:t>  （二）重点群体创业就业。</a:t>
            </a:r>
            <a:endParaRPr lang="zh-CN" altLang="en-US"/>
          </a:p>
          <a:p>
            <a:r>
              <a:rPr lang="zh-CN" altLang="en-US"/>
              <a:t>1.对持《就业创业证》（注明“自主创业税收政策”或“毕业年度内自主创业税收政策”）或2015年1月27日前取得的《就业失业登记证》（注明“自主创业税收政策”或附着《高校毕业生自主创业证》）的人员从事个体经营的，在3年内按每户每年8000元为限额依次扣减其当年实际应缴纳的增值税、城市维护建设税、教育费附加、地方教育附加和个人所得税。限额标准最高可上浮20%，各省、自治区、直辖市人民政府可根据本地区实际情况在此幅度内确定具体限额标准，并报财政部和国家税务总局备案。</a:t>
            </a:r>
            <a:endParaRPr lang="zh-CN" altLang="en-US"/>
          </a:p>
          <a:p>
            <a:r>
              <a:rPr lang="zh-CN" altLang="en-US"/>
              <a:t>　　纳税人年度应缴纳税款小于上述扣减限额的，以其实际缴纳的税款为限；大于上述扣减限额的，应以上述扣减限额为限。</a:t>
            </a: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第二部分    增值税的会计核算</a:t>
            </a:r>
            <a:endParaRPr lang="zh-CN" altLang="en-US"/>
          </a:p>
        </p:txBody>
      </p:sp>
      <p:sp>
        <p:nvSpPr>
          <p:cNvPr id="3" name="内容占位符 2"/>
          <p:cNvSpPr>
            <a:spLocks noGrp="1"/>
          </p:cNvSpPr>
          <p:nvPr>
            <p:ph idx="1"/>
          </p:nvPr>
        </p:nvSpPr>
        <p:spPr/>
        <p:txBody>
          <a:bodyPr/>
          <a:p>
            <a:r>
              <a:rPr lang="zh-CN" altLang="en-US"/>
              <a:t>一、增值税一般计税方法企业应交增值税的账户设置及核算</a:t>
            </a:r>
            <a:endParaRPr lang="zh-CN" altLang="en-US"/>
          </a:p>
          <a:p>
            <a:endParaRPr lang="zh-CN" altLang="en-US"/>
          </a:p>
        </p:txBody>
      </p:sp>
      <p:graphicFrame>
        <p:nvGraphicFramePr>
          <p:cNvPr id="4" name="表格 3"/>
          <p:cNvGraphicFramePr/>
          <p:nvPr/>
        </p:nvGraphicFramePr>
        <p:xfrm>
          <a:off x="1158240" y="2415540"/>
          <a:ext cx="8822055" cy="3611880"/>
        </p:xfrm>
        <a:graphic>
          <a:graphicData uri="http://schemas.openxmlformats.org/drawingml/2006/table">
            <a:tbl>
              <a:tblPr firstRow="1" bandRow="1">
                <a:tableStyleId>{5C22544A-7EE6-4342-B048-85BDC9FD1C3A}</a:tableStyleId>
              </a:tblPr>
              <a:tblGrid>
                <a:gridCol w="882015"/>
                <a:gridCol w="882650"/>
                <a:gridCol w="882015"/>
                <a:gridCol w="1203960"/>
                <a:gridCol w="1156335"/>
                <a:gridCol w="882015"/>
                <a:gridCol w="882650"/>
                <a:gridCol w="882015"/>
                <a:gridCol w="882015"/>
              </a:tblGrid>
              <a:tr h="482600">
                <a:tc gridSpan="5">
                  <a:txBody>
                    <a:bodyPr/>
                    <a:p>
                      <a:pPr algn="ctr">
                        <a:buNone/>
                      </a:pPr>
                      <a:r>
                        <a:rPr lang="zh-CN" altLang="en-US" sz="5400"/>
                        <a:t>借方</a:t>
                      </a:r>
                      <a:endParaRPr lang="zh-CN" altLang="en-US" sz="5400"/>
                    </a:p>
                  </a:txBody>
                  <a:tcPr/>
                </a:tc>
                <a:tc hMerge="1">
                  <a:tcPr/>
                </a:tc>
                <a:tc hMerge="1">
                  <a:tcPr/>
                </a:tc>
                <a:tc hMerge="1">
                  <a:tcPr/>
                </a:tc>
                <a:tc hMerge="1">
                  <a:tcPr/>
                </a:tc>
                <a:tc gridSpan="4">
                  <a:txBody>
                    <a:bodyPr/>
                    <a:p>
                      <a:pPr algn="ctr">
                        <a:buNone/>
                      </a:pPr>
                      <a:r>
                        <a:rPr lang="zh-CN" altLang="en-US" sz="5400"/>
                        <a:t>贷方</a:t>
                      </a:r>
                      <a:endParaRPr lang="zh-CN" altLang="en-US" sz="5400"/>
                    </a:p>
                  </a:txBody>
                  <a:tcPr/>
                </a:tc>
                <a:tc hMerge="1">
                  <a:tcPr/>
                </a:tc>
                <a:tc hMerge="1">
                  <a:tcPr/>
                </a:tc>
                <a:tc hMerge="1">
                  <a:tcPr/>
                </a:tc>
              </a:tr>
              <a:tr h="2714625">
                <a:tc>
                  <a:txBody>
                    <a:bodyPr/>
                    <a:p>
                      <a:pPr>
                        <a:buNone/>
                      </a:pPr>
                      <a:r>
                        <a:rPr lang="zh-CN" altLang="en-US" sz="5400"/>
                        <a:t>进项税额</a:t>
                      </a:r>
                      <a:endParaRPr lang="zh-CN" altLang="en-US" sz="5400"/>
                    </a:p>
                  </a:txBody>
                  <a:tcPr/>
                </a:tc>
                <a:tc>
                  <a:txBody>
                    <a:bodyPr/>
                    <a:p>
                      <a:pPr>
                        <a:buNone/>
                      </a:pPr>
                      <a:r>
                        <a:rPr lang="zh-CN" altLang="en-US" sz="5400"/>
                        <a:t>已交税金</a:t>
                      </a:r>
                      <a:endParaRPr lang="zh-CN" altLang="en-US" sz="5400"/>
                    </a:p>
                  </a:txBody>
                  <a:tcPr/>
                </a:tc>
                <a:tc>
                  <a:txBody>
                    <a:bodyPr/>
                    <a:p>
                      <a:pPr>
                        <a:buNone/>
                      </a:pPr>
                      <a:r>
                        <a:rPr lang="zh-CN" altLang="en-US" sz="5400"/>
                        <a:t>减免税款</a:t>
                      </a:r>
                      <a:endParaRPr lang="zh-CN" altLang="en-US" sz="5400"/>
                    </a:p>
                  </a:txBody>
                  <a:tcPr/>
                </a:tc>
                <a:tc>
                  <a:txBody>
                    <a:bodyPr/>
                    <a:p>
                      <a:pPr>
                        <a:buNone/>
                      </a:pPr>
                      <a:r>
                        <a:rPr lang="zh-CN" altLang="en-US" sz="5400"/>
                        <a:t>出口抵减内销产品应纳税额</a:t>
                      </a:r>
                      <a:endParaRPr lang="zh-CN" altLang="en-US" sz="5400"/>
                    </a:p>
                  </a:txBody>
                  <a:tcPr/>
                </a:tc>
                <a:tc>
                  <a:txBody>
                    <a:bodyPr/>
                    <a:p>
                      <a:pPr>
                        <a:buNone/>
                      </a:pPr>
                      <a:r>
                        <a:rPr lang="zh-CN" altLang="en-US" sz="5400"/>
                        <a:t>转出未交增值税</a:t>
                      </a:r>
                      <a:endParaRPr lang="zh-CN" altLang="en-US" sz="5400"/>
                    </a:p>
                  </a:txBody>
                  <a:tcPr/>
                </a:tc>
                <a:tc>
                  <a:txBody>
                    <a:bodyPr/>
                    <a:p>
                      <a:pPr>
                        <a:buNone/>
                      </a:pPr>
                      <a:r>
                        <a:rPr lang="zh-CN" altLang="en-US" sz="5400"/>
                        <a:t>销项税额</a:t>
                      </a:r>
                      <a:endParaRPr lang="zh-CN" altLang="en-US" sz="5400"/>
                    </a:p>
                  </a:txBody>
                  <a:tcPr/>
                </a:tc>
                <a:tc>
                  <a:txBody>
                    <a:bodyPr/>
                    <a:p>
                      <a:pPr>
                        <a:buNone/>
                      </a:pPr>
                      <a:r>
                        <a:rPr lang="zh-CN" altLang="en-US" sz="5400"/>
                        <a:t>出口退税</a:t>
                      </a:r>
                      <a:endParaRPr lang="zh-CN" altLang="en-US" sz="5400"/>
                    </a:p>
                  </a:txBody>
                  <a:tcPr/>
                </a:tc>
                <a:tc>
                  <a:txBody>
                    <a:bodyPr/>
                    <a:p>
                      <a:pPr>
                        <a:buNone/>
                      </a:pPr>
                      <a:r>
                        <a:rPr lang="zh-CN" altLang="en-US" sz="5400"/>
                        <a:t>进项税额转出</a:t>
                      </a:r>
                      <a:endParaRPr lang="zh-CN" altLang="en-US" sz="5400"/>
                    </a:p>
                  </a:txBody>
                  <a:tcPr/>
                </a:tc>
                <a:tc>
                  <a:txBody>
                    <a:bodyPr/>
                    <a:p>
                      <a:pPr>
                        <a:buNone/>
                      </a:pPr>
                      <a:r>
                        <a:rPr lang="zh-CN" altLang="en-US" sz="5400"/>
                        <a:t>转出多交增值税</a:t>
                      </a:r>
                      <a:endParaRPr lang="zh-CN" altLang="en-US" sz="5400"/>
                    </a:p>
                  </a:txBody>
                  <a:tcPr/>
                </a:tc>
              </a:tr>
              <a:tr h="41465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p>
            <a:r>
              <a:rPr lang="zh-CN" altLang="en-US"/>
              <a:t>（一）“进项税额”专栏， 平时核算只允许借方出现数据。“进项税额”主要记录企业购入货物或接受应税劳务而支付的、准予从销项税额中抵扣的增值税额（实务操作中应是反映已经在税局认证通过准予抵扣的进项税额）。企业购入货物或接受应税劳务支付的进项税额，用蓝字登记；退回所购货物应冲销的进项税额，用红字登记。 </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第一章 纳税人和扣缴义务人</a:t>
            </a:r>
            <a:endParaRPr lang="zh-CN" altLang="en-US"/>
          </a:p>
        </p:txBody>
      </p:sp>
      <p:sp>
        <p:nvSpPr>
          <p:cNvPr id="3" name="内容占位符 2"/>
          <p:cNvSpPr>
            <a:spLocks noGrp="1"/>
          </p:cNvSpPr>
          <p:nvPr>
            <p:ph idx="1"/>
          </p:nvPr>
        </p:nvSpPr>
        <p:spPr/>
        <p:txBody>
          <a:bodyPr>
            <a:normAutofit fontScale="70000"/>
          </a:bodyPr>
          <a:p>
            <a:pPr marL="0" indent="0">
              <a:buNone/>
            </a:pPr>
            <a:r>
              <a:rPr lang="zh-CN" altLang="en-US">
                <a:sym typeface="+mn-ea"/>
              </a:rPr>
              <a:t>   </a:t>
            </a:r>
            <a:r>
              <a:rPr lang="zh-CN" altLang="en-US" sz="4000">
                <a:sym typeface="+mn-ea"/>
              </a:rPr>
              <a:t>   </a:t>
            </a:r>
            <a:r>
              <a:rPr lang="zh-CN" altLang="en-US" sz="4000" b="1">
                <a:solidFill>
                  <a:srgbClr val="FF0000"/>
                </a:solidFill>
                <a:sym typeface="+mn-ea"/>
              </a:rPr>
              <a:t> </a:t>
            </a:r>
            <a:r>
              <a:rPr lang="zh-CN" altLang="en-US" sz="4000">
                <a:sym typeface="+mn-ea"/>
              </a:rPr>
              <a:t> （3）年应税销售额未超过财政部、国家税务总局规定的小规模纳税人标准以及新开业的纳税人,可以向主管税务机关申请一般纳税人资格认定。</a:t>
            </a:r>
            <a:endParaRPr lang="zh-CN" altLang="en-US" sz="4000">
              <a:sym typeface="+mn-ea"/>
            </a:endParaRPr>
          </a:p>
          <a:p>
            <a:pPr marL="0" indent="0">
              <a:buNone/>
            </a:pPr>
            <a:r>
              <a:rPr lang="zh-CN" altLang="en-US" sz="4000">
                <a:sym typeface="+mn-ea"/>
              </a:rPr>
              <a:t>       对提出申请并且同时符合下列条件的纳税人，主管税务机关应当为其办理一般纳税人资格认定：（一）有固定的生产经营场所；（二）能够按照国家统一的会计制度规定设置账簿，根据合法、有效凭证核算，能够提供准确税务资料。认定机关应当在主管税务机关受理申请之日起20日内完成一般纳税人资格认定，并由主管税务机关制作、送达《税务事项通知书》，告知纳税人；</a:t>
            </a:r>
            <a:endParaRPr lang="zh-CN" altLang="en-US" sz="4000">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fontScale="25000"/>
          </a:bodyPr>
          <a:p>
            <a:pPr marL="0" indent="0">
              <a:buNone/>
            </a:pPr>
            <a:r>
              <a:rPr lang="zh-CN" altLang="en-US" sz="8000"/>
              <a:t>1、国内购进货物。企业在国内采购的货物，按照增值税发票上注明的增值税额，借记“应交税金</a:t>
            </a:r>
            <a:r>
              <a:rPr lang="en-US" altLang="zh-CN" sz="8000"/>
              <a:t>-</a:t>
            </a:r>
            <a:r>
              <a:rPr lang="zh-CN" altLang="en-US" sz="8000"/>
              <a:t>应交增值税(进项税额)”科目;按照专用发票上记载的采购成本的金额，“借记材料采购”、“商品采购”、“原材料”、“制造费用”、“管理费用”、“经营费用”、“其他业务支出”等科目，按照应付或实际支付的金额，贷记“应付帐款”、“应付票据”、“银行存款”。如果购进货物未能取得增值税发票，则不能计算扣除进项税额;如果购入货物取得增值税发票有误，也不得作为扣税凭证，购货方有权拒收不符合规定的增值税发票，否则，其进项税额就必须进货物的购进成本。</a:t>
            </a:r>
            <a:endParaRPr lang="zh-CN" altLang="en-US" sz="8000"/>
          </a:p>
          <a:p>
            <a:pPr marL="0" indent="0">
              <a:buNone/>
            </a:pPr>
            <a:r>
              <a:rPr lang="zh-CN" altLang="en-US" sz="8000"/>
              <a:t>2、接受投资转入货物。企业接受投资转入货物，应按照专用发票上注明的增值税额，借记“应交税金――应交增值税(进项税额)”科目，按照确认的投资货物价值(已扣增值税)，借记“原材料”等科目，按照增值税与货物价值的合计数，贷记“实收资本”等科目。</a:t>
            </a:r>
            <a:endParaRPr lang="zh-CN" altLang="en-US" sz="8000"/>
          </a:p>
          <a:p>
            <a:pPr marL="0" indent="0">
              <a:buNone/>
            </a:pPr>
            <a:r>
              <a:rPr lang="zh-CN" altLang="en-US" sz="8000"/>
              <a:t>3、接受捐赠转入的货物。企业接受捐赠转入的货物，应按照增值税专用发票上注明的增值税额，借记“应交税金――应交增值税(进项税额)”科目;按照确认的捐赠货物价值(已扣增值税)，借记“原材料”等科目;按照增值税额与货物价值的合计数贷记“资本公积”等科目。</a:t>
            </a:r>
            <a:endParaRPr lang="zh-CN" altLang="en-US" sz="8000"/>
          </a:p>
          <a:p>
            <a:pPr marL="0" indent="0">
              <a:buNone/>
            </a:pPr>
            <a:endParaRPr lang="zh-CN" altLang="en-US" sz="8000"/>
          </a:p>
          <a:p>
            <a:pPr marL="0" indent="0">
              <a:buNone/>
            </a:pPr>
            <a:r>
              <a:rPr lang="zh-CN" altLang="en-US" sz="8000"/>
              <a:t>　</a:t>
            </a:r>
            <a:endParaRPr lang="zh-CN" altLang="en-US" sz="800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p:txBody>
      </p:sp>
      <p:sp>
        <p:nvSpPr>
          <p:cNvPr id="3" name="内容占位符 2"/>
          <p:cNvSpPr>
            <a:spLocks noGrp="1"/>
          </p:cNvSpPr>
          <p:nvPr>
            <p:ph idx="1"/>
          </p:nvPr>
        </p:nvSpPr>
        <p:spPr/>
        <p:txBody>
          <a:bodyPr>
            <a:normAutofit fontScale="70000"/>
          </a:bodyPr>
          <a:p>
            <a:pPr marL="0" indent="0">
              <a:buNone/>
            </a:pPr>
            <a:r>
              <a:rPr lang="zh-CN" altLang="en-US">
                <a:sym typeface="+mn-ea"/>
              </a:rPr>
              <a:t>　　4、接受应税劳务。企业接受应税劳务，应按增值税专用发票上注明的增值税额，借记“应交税金――应交增值税(进项税额)”科目;按照专用发票上记载的应计入加工、修理修配等货物成本的金额，借记“其他业务支出”、“制造费用”、“委托加工材料”、“加工商品”、“经营费用”、“管理费用”等科目;按应付或实际支付的金额，贷记“应付帐款”、“银行存款”等科目。</a:t>
            </a:r>
            <a:endParaRPr lang="zh-CN" altLang="en-US"/>
          </a:p>
          <a:p>
            <a:pPr marL="0" indent="0">
              <a:buNone/>
            </a:pPr>
            <a:r>
              <a:rPr lang="zh-CN" altLang="en-US">
                <a:sym typeface="+mn-ea"/>
              </a:rPr>
              <a:t>　　5、进口货物。按照海关提供的完税凭证上注明的增值税额，借记“应交税金――应交增值税(进项税额”)科目;按照进口货物应计入采购成本的金额，借记“材料采购”、“商品采购”、“原材料”等科目;按照应付或实际支付的金额，贷记“应付帐款”、“银行存款”等科目。</a:t>
            </a:r>
            <a:endParaRPr lang="zh-CN" altLang="en-US"/>
          </a:p>
          <a:p>
            <a:pPr marL="0" indent="0">
              <a:buNone/>
            </a:pPr>
            <a:r>
              <a:rPr lang="zh-CN" altLang="en-US">
                <a:sym typeface="+mn-ea"/>
              </a:rPr>
              <a:t>　　6、购入免税农产品。应按照购入免税农产品的买价和13%的扣除率计算进项税额，借记“应交税金――应交增值税(进项税额)”科目;按买价扣除进项税额后的余额，借记“材料采购、”“商品采购”等科目;按实际支付的价款，贷记“应付帐款”、“银行存款”等科目。</a:t>
            </a:r>
            <a:endParaRPr lang="zh-CN" altLang="en-US"/>
          </a:p>
          <a:p>
            <a:pPr marL="0" indent="0">
              <a:buNone/>
            </a:pPr>
            <a:endParaRPr lang="zh-CN" altLang="en-US"/>
          </a:p>
          <a:p>
            <a:endParaRPr lang="zh-CN" alt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fontScale="80000"/>
          </a:bodyPr>
          <a:p>
            <a:r>
              <a:rPr lang="zh-CN" altLang="en-US"/>
              <a:t>（二）</a:t>
            </a:r>
            <a:r>
              <a:rPr lang="en-US" altLang="zh-CN"/>
              <a:t>“</a:t>
            </a:r>
            <a:r>
              <a:rPr lang="zh-CN" altLang="en-US"/>
              <a:t> 已交税金</a:t>
            </a:r>
            <a:r>
              <a:rPr lang="en-US" altLang="zh-CN"/>
              <a:t>”</a:t>
            </a:r>
            <a:r>
              <a:rPr lang="zh-CN" altLang="en-US"/>
              <a:t>专栏，平时核算只允许借方出现数据。“已交税金”专栏记录企业本月预缴本月增值税额（比如，按一般计税办法纳税的建筑安装企业跨县（市）在项目所在地预缴的</a:t>
            </a:r>
            <a:r>
              <a:rPr lang="en-US" altLang="zh-CN"/>
              <a:t>2%</a:t>
            </a:r>
            <a:r>
              <a:rPr lang="zh-CN" altLang="en-US"/>
              <a:t>的增值税、房地产开发企业预售所取得收入</a:t>
            </a:r>
            <a:r>
              <a:rPr lang="en-US" altLang="zh-CN"/>
              <a:t>3%</a:t>
            </a:r>
            <a:r>
              <a:rPr lang="zh-CN" altLang="en-US"/>
              <a:t>缴纳的增值税）。 企业上缴增值税时，借记“应交税金——应交增值税(已交税金)”科目，贷记“银行存款”等科目。收到退回多交的增值税时，作相反的会计分录。　</a:t>
            </a:r>
            <a:endParaRPr lang="zh-CN" altLang="en-US"/>
          </a:p>
          <a:p>
            <a:r>
              <a:rPr lang="zh-CN" altLang="en-US"/>
              <a:t>（三）</a:t>
            </a:r>
            <a:r>
              <a:rPr lang="en-US" altLang="zh-CN"/>
              <a:t>“</a:t>
            </a:r>
            <a:r>
              <a:rPr lang="zh-CN" altLang="en-US">
                <a:sym typeface="+mn-ea"/>
              </a:rPr>
              <a:t>减免税款</a:t>
            </a:r>
            <a:r>
              <a:rPr lang="en-US" altLang="zh-CN">
                <a:sym typeface="+mn-ea"/>
              </a:rPr>
              <a:t>”</a:t>
            </a:r>
            <a:r>
              <a:rPr lang="zh-CN" altLang="en-US">
                <a:sym typeface="+mn-ea"/>
              </a:rPr>
              <a:t>专栏， “减免税款”专栏，平时核算只允许借方出现数据。“减免税款”专栏记录企业经主管税务机关批准，实际减免的增值税额。 1、企业实际收到</a:t>
            </a:r>
            <a:r>
              <a:rPr lang="zh-CN" altLang="en-US" b="1">
                <a:solidFill>
                  <a:srgbClr val="FF0000"/>
                </a:solidFill>
                <a:sym typeface="+mn-ea"/>
              </a:rPr>
              <a:t>即征即退、先征后退、</a:t>
            </a:r>
            <a:r>
              <a:rPr lang="zh-CN" altLang="en-US">
                <a:sym typeface="+mn-ea"/>
              </a:rPr>
              <a:t>先征税后返还的增值税，借记“银行存款”科目，贷记“补贴收入”科目。2、对于</a:t>
            </a:r>
            <a:r>
              <a:rPr lang="zh-CN" altLang="en-US" b="1">
                <a:solidFill>
                  <a:srgbClr val="FF0000"/>
                </a:solidFill>
                <a:sym typeface="+mn-ea"/>
              </a:rPr>
              <a:t>直接减免的增值税</a:t>
            </a:r>
            <a:r>
              <a:rPr lang="zh-CN" altLang="en-US">
                <a:sym typeface="+mn-ea"/>
              </a:rPr>
              <a:t>，借记“应交税金——应交增值税（减免税款）”科目，贷记“补贴收入”科目。3、未设置“补贴收入”会计科目的企业，应增设“补贴收入”科目。4、企业应在“应交增值税明细表”“已交税金”项目下，增设“减免税款”项目，反映企业按规定减免的增值税款，应根据“应交税金——应交增值税”科目的记录填列。 </a:t>
            </a:r>
            <a:endParaRPr lang="zh-CN" altLang="en-US">
              <a:sym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p:txBody>
      </p:sp>
      <p:sp>
        <p:nvSpPr>
          <p:cNvPr id="3" name="内容占位符 2"/>
          <p:cNvSpPr>
            <a:spLocks noGrp="1"/>
          </p:cNvSpPr>
          <p:nvPr>
            <p:ph idx="1"/>
          </p:nvPr>
        </p:nvSpPr>
        <p:spPr/>
        <p:txBody>
          <a:bodyPr>
            <a:normAutofit fontScale="90000" lnSpcReduction="20000"/>
          </a:bodyPr>
          <a:p>
            <a:r>
              <a:rPr lang="zh-CN" altLang="en-US"/>
              <a:t>（四）</a:t>
            </a:r>
            <a:r>
              <a:rPr lang="en-US" altLang="zh-CN"/>
              <a:t>”</a:t>
            </a:r>
            <a:r>
              <a:rPr lang="zh-CN" altLang="en-US">
                <a:sym typeface="+mn-ea"/>
              </a:rPr>
              <a:t>出口抵减内销产品应纳税额</a:t>
            </a:r>
            <a:r>
              <a:rPr lang="en-US" altLang="zh-CN">
                <a:sym typeface="+mn-ea"/>
              </a:rPr>
              <a:t>'</a:t>
            </a:r>
            <a:endParaRPr lang="en-US" altLang="zh-CN">
              <a:sym typeface="+mn-ea"/>
            </a:endParaRPr>
          </a:p>
          <a:p>
            <a:r>
              <a:rPr lang="zh-CN" altLang="en-US"/>
              <a:t>出口抵减内销产品应纳税额是指生产企业出口自产货物所耗用的原材料、零部件、燃料、动力等所含应予退还的进项税额，抵顶内销货物的应纳税额。</a:t>
            </a:r>
            <a:endParaRPr lang="zh-CN" altLang="en-US"/>
          </a:p>
          <a:p>
            <a:r>
              <a:rPr lang="zh-CN" altLang="en-US"/>
              <a:t>企业应在“应交税金--应交增值税”科目下增设“出口抵减内销产品应纳税额”专栏，记录企业按照“通知”规定的退税率计算的出口货物的进项税抵减内销产品的应纳税额。 </a:t>
            </a:r>
            <a:endParaRPr lang="zh-CN" altLang="en-US"/>
          </a:p>
          <a:p>
            <a:r>
              <a:rPr lang="zh-CN" altLang="en-US"/>
              <a:t>　　企业按照“通知”规定的退税率计算的出口货物的进项税抵减内销产品的应纳税额，借记“应交税金--应交增值税（出口抵减内销产品应纳税额）”科目，贷记"应交税金--应交增值税（出口退税）”科目。 　　对确因出口比重过大，在规定期限内不足抵减的，不足部分可按有关规定给予退税，企业在实际收到退税款时，借记“银行存款”科目。贷记“应交税金--应交增值税（出口退税）”科目。 </a:t>
            </a:r>
            <a:endParaRPr lang="zh-CN" alt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p:txBody>
      </p:sp>
      <p:sp>
        <p:nvSpPr>
          <p:cNvPr id="3" name="内容占位符 2"/>
          <p:cNvSpPr>
            <a:spLocks noGrp="1"/>
          </p:cNvSpPr>
          <p:nvPr>
            <p:ph idx="1"/>
          </p:nvPr>
        </p:nvSpPr>
        <p:spPr/>
        <p:txBody>
          <a:bodyPr>
            <a:normAutofit fontScale="70000"/>
          </a:bodyPr>
          <a:p>
            <a:r>
              <a:rPr lang="en-US" altLang="zh-CN"/>
              <a:t>(</a:t>
            </a:r>
            <a:r>
              <a:rPr lang="zh-CN" altLang="en-US"/>
              <a:t>五）“转出未交增值税”专栏，平时核算只允许借方出现数据。 “转出未交增值税”专栏记录企业月终将当月发生的应交未交增值税的转出额。 </a:t>
            </a:r>
            <a:r>
              <a:rPr lang="zh-CN" altLang="en-US">
                <a:sym typeface="+mn-ea"/>
              </a:rPr>
              <a:t>月份终了，企业计算当当月应交未交增值税，借记“应交税金</a:t>
            </a:r>
            <a:r>
              <a:rPr lang="en-US" altLang="zh-CN">
                <a:sym typeface="+mn-ea"/>
              </a:rPr>
              <a:t>-</a:t>
            </a:r>
            <a:r>
              <a:rPr lang="zh-CN" altLang="en-US">
                <a:sym typeface="+mn-ea"/>
              </a:rPr>
              <a:t>应交增值税(转出未交增值税)”科目，贷记“应交税金</a:t>
            </a:r>
            <a:r>
              <a:rPr lang="en-US" altLang="zh-CN">
                <a:sym typeface="+mn-ea"/>
              </a:rPr>
              <a:t>-</a:t>
            </a:r>
            <a:r>
              <a:rPr lang="zh-CN" altLang="en-US">
                <a:sym typeface="+mn-ea"/>
              </a:rPr>
              <a:t>未交增值税”科目;</a:t>
            </a:r>
            <a:endParaRPr lang="zh-CN" altLang="en-US"/>
          </a:p>
          <a:p>
            <a:r>
              <a:rPr lang="zh-CN" altLang="en-US"/>
              <a:t>（六）、“销项税额”的帐务处理：</a:t>
            </a:r>
            <a:endParaRPr lang="zh-CN" altLang="en-US"/>
          </a:p>
          <a:p>
            <a:r>
              <a:rPr lang="zh-CN" altLang="en-US"/>
              <a:t>　　1、销售货物或提供应税劳务。企业销售货物或提供应税劳务(包括将自产、委托加工或购买的货物分配给股东或投资者)，按照实现的销售收入和按规定收取的增值税额，借记“应收帐款”、“应收票据”、“银行存款”、“应付利润”等科目;按照当期的销售额和规定税率计算的增值税，贷记“应交税金――应交增值税(销项税额)”科目;按实现的销售收入，贷记“产品销售收入”、“商品销售收入”、“其他业务收入”科目。发生的销售退回，作相反的会计分录。</a:t>
            </a:r>
            <a:endParaRPr lang="zh-CN" altLang="en-US"/>
          </a:p>
          <a:p>
            <a:r>
              <a:rPr lang="zh-CN" altLang="en-US"/>
              <a:t>　　2、将自产、委托加工货物用于非应税项目。应视同销售货物计算应交增值税，借记“在建工程”科目，贷记“应交税金――应交增值税(销项税额)”科目。</a:t>
            </a:r>
            <a:endParaRPr lang="zh-CN" altLang="en-US"/>
          </a:p>
          <a:p>
            <a:endParaRPr lang="zh-CN" altLang="en-US"/>
          </a:p>
          <a:p>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p:txBody>
      </p:sp>
      <p:sp>
        <p:nvSpPr>
          <p:cNvPr id="3" name="内容占位符 2"/>
          <p:cNvSpPr>
            <a:spLocks noGrp="1"/>
          </p:cNvSpPr>
          <p:nvPr>
            <p:ph idx="1"/>
          </p:nvPr>
        </p:nvSpPr>
        <p:spPr/>
        <p:txBody>
          <a:bodyPr>
            <a:normAutofit fontScale="70000"/>
          </a:bodyPr>
          <a:p>
            <a:r>
              <a:rPr lang="zh-CN" altLang="en-US">
                <a:sym typeface="+mn-ea"/>
              </a:rPr>
              <a:t>　　3、利用自产、委托加工或购买的货物进行投资。企业自产、委托加工货物作为投资，提供给其他单位和个体经营者，应视同销售货物计算应交增值税，借记“长期投资”科目，贷记“应交税金――应交增值税(销项税额)”科目。</a:t>
            </a:r>
            <a:endParaRPr lang="zh-CN" altLang="en-US"/>
          </a:p>
          <a:p>
            <a:r>
              <a:rPr lang="zh-CN" altLang="en-US">
                <a:sym typeface="+mn-ea"/>
              </a:rPr>
              <a:t>　　4、将自产、委托加工货物用于集体福利。企业将自产、委托加工货物用于集体福利消费等，应视同销售货物计算应交增值税，借记“在建工程”科目，贷记“应交税金――应交增值税(销项税额)”科目。</a:t>
            </a:r>
            <a:endParaRPr lang="zh-CN" altLang="en-US"/>
          </a:p>
          <a:p>
            <a:r>
              <a:rPr lang="zh-CN" altLang="en-US">
                <a:sym typeface="+mn-ea"/>
              </a:rPr>
              <a:t>　　5、无偿赠送自产、委托加工或购买货物。企业将自产、委托加工或购买货物无偿赠送他人，应视同销售货物计算应交增值税，借记“营业外支出”等科目，贷记“应交税金――应交增值税(销项税额)”科目。</a:t>
            </a:r>
            <a:endParaRPr lang="zh-CN" altLang="en-US"/>
          </a:p>
          <a:p>
            <a:r>
              <a:rPr lang="zh-CN" altLang="en-US">
                <a:sym typeface="+mn-ea"/>
              </a:rPr>
              <a:t>　　6、随同产品出售的包装物。随同产品出售但单独计价的包装物，按规定应缴增值税，借记“应收帐款”等科目，贷记“应交税金――应交增值税(销项税额)”科目。企业逾期未退回的包装物押金，按规定应缴增值税，借记“其他应付款”等科目，贷记“应交税金――应交增值税(销项税额)”科目。</a:t>
            </a:r>
            <a:endParaRPr lang="zh-CN" altLang="en-US"/>
          </a:p>
          <a:p>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p:txBody>
      </p:sp>
      <p:sp>
        <p:nvSpPr>
          <p:cNvPr id="3" name="内容占位符 2"/>
          <p:cNvSpPr>
            <a:spLocks noGrp="1"/>
          </p:cNvSpPr>
          <p:nvPr>
            <p:ph idx="1"/>
          </p:nvPr>
        </p:nvSpPr>
        <p:spPr/>
        <p:txBody>
          <a:bodyPr>
            <a:normAutofit fontScale="90000"/>
          </a:bodyPr>
          <a:p>
            <a:r>
              <a:rPr lang="zh-CN" altLang="en-US"/>
              <a:t>（七）、“进项税额转出”</a:t>
            </a:r>
            <a:endParaRPr lang="zh-CN" altLang="en-US"/>
          </a:p>
          <a:p>
            <a:r>
              <a:rPr lang="zh-CN" altLang="en-US"/>
              <a:t>　　企业购进的货物、在产品、产成品发生非正常损失，以及购进的货物改变用途等原因，其进项税额，应相应转入有关科目，借记“处理财产损溢”、“在建工程”、“应付福利费”等科目，贷记“应交税金――应交增值税(进项税额转出)”科目。</a:t>
            </a:r>
            <a:endParaRPr lang="zh-CN" altLang="en-US"/>
          </a:p>
          <a:p>
            <a:r>
              <a:rPr lang="zh-CN" altLang="en-US"/>
              <a:t>（八）</a:t>
            </a:r>
            <a:r>
              <a:rPr lang="en-US" altLang="zh-CN"/>
              <a:t>“</a:t>
            </a:r>
            <a:r>
              <a:rPr lang="zh-CN" altLang="en-US"/>
              <a:t>出口退税</a:t>
            </a:r>
            <a:r>
              <a:rPr lang="en-US" altLang="zh-CN"/>
              <a:t>”</a:t>
            </a:r>
            <a:r>
              <a:rPr lang="zh-CN" altLang="en-US"/>
              <a:t>的处理</a:t>
            </a:r>
            <a:endParaRPr lang="zh-CN" altLang="en-US"/>
          </a:p>
          <a:p>
            <a:pPr marL="0" indent="0">
              <a:buNone/>
            </a:pPr>
            <a:r>
              <a:rPr lang="zh-CN" altLang="en-US">
                <a:sym typeface="+mn-ea"/>
              </a:rPr>
              <a:t>    指生产企业出口自产货物，企业按照“通知”规定的退税率计算的出口货物的进项税抵减内销产品的应纳税额，借记“应交税金--应交增值税（出口抵减内销产品应纳税额）”科目，贷记"应交税金--应交增值税（出口退税）”科目。</a:t>
            </a:r>
            <a:r>
              <a:rPr lang="zh-CN" altLang="en-US"/>
              <a:t>出口货物办理退税后发生的退货或退关补交的税款，作相反的会计分录。</a:t>
            </a:r>
            <a:endParaRPr lang="zh-CN" altLang="en-US"/>
          </a:p>
          <a:p>
            <a:endParaRPr lang="zh-CN" alt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p:txBody>
      </p:sp>
      <p:sp>
        <p:nvSpPr>
          <p:cNvPr id="3" name="内容占位符 2"/>
          <p:cNvSpPr>
            <a:spLocks noGrp="1"/>
          </p:cNvSpPr>
          <p:nvPr>
            <p:ph idx="1"/>
          </p:nvPr>
        </p:nvSpPr>
        <p:spPr/>
        <p:txBody>
          <a:bodyPr>
            <a:normAutofit lnSpcReduction="20000"/>
          </a:bodyPr>
          <a:p>
            <a:r>
              <a:rPr lang="zh-CN" altLang="en-US"/>
              <a:t>（九）</a:t>
            </a:r>
            <a:r>
              <a:rPr lang="en-US" altLang="zh-CN"/>
              <a:t>“</a:t>
            </a:r>
            <a:r>
              <a:rPr lang="zh-CN" altLang="en-US"/>
              <a:t>转出多缴增值税</a:t>
            </a:r>
            <a:r>
              <a:rPr lang="en-US" altLang="zh-CN"/>
              <a:t>”</a:t>
            </a:r>
            <a:r>
              <a:rPr lang="zh-CN" altLang="en-US"/>
              <a:t>专栏</a:t>
            </a:r>
            <a:endParaRPr lang="zh-CN" altLang="en-US"/>
          </a:p>
          <a:p>
            <a:r>
              <a:rPr lang="zh-CN" altLang="en-US"/>
              <a:t>当月多交的增值税，借记“应交税金</a:t>
            </a:r>
            <a:r>
              <a:rPr lang="en-US" altLang="zh-CN"/>
              <a:t>-</a:t>
            </a:r>
            <a:r>
              <a:rPr lang="zh-CN" altLang="en-US"/>
              <a:t>未交增值税”科目，贷记“应交税金</a:t>
            </a:r>
            <a:r>
              <a:rPr lang="en-US" altLang="zh-CN"/>
              <a:t>-</a:t>
            </a:r>
            <a:r>
              <a:rPr lang="zh-CN" altLang="en-US"/>
              <a:t>应交增值税(转出多交增值税)”科目。</a:t>
            </a:r>
            <a:endParaRPr lang="zh-CN" altLang="en-US"/>
          </a:p>
          <a:p>
            <a:r>
              <a:rPr lang="zh-CN" altLang="en-US"/>
              <a:t>　　这样，月份终了“应交税金</a:t>
            </a:r>
            <a:r>
              <a:rPr lang="en-US" altLang="zh-CN"/>
              <a:t>-</a:t>
            </a:r>
            <a:r>
              <a:rPr lang="zh-CN" altLang="en-US"/>
              <a:t>应交增值税”科目的贷方余额，反映企业计算出尚未入库的增值税。月份终了“应交税金</a:t>
            </a:r>
            <a:r>
              <a:rPr lang="en-US" altLang="zh-CN"/>
              <a:t>-</a:t>
            </a:r>
            <a:r>
              <a:rPr lang="zh-CN" altLang="en-US"/>
              <a:t>应交增值税”科目的借方余额反映企业尚未抵扣的增值税。</a:t>
            </a:r>
            <a:endParaRPr lang="zh-CN" altLang="en-US"/>
          </a:p>
          <a:p>
            <a:endParaRPr lang="zh-CN" altLang="en-US"/>
          </a:p>
          <a:p>
            <a:endParaRPr lang="zh-CN"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p:txBody>
      </p:sp>
      <p:sp>
        <p:nvSpPr>
          <p:cNvPr id="3" name="内容占位符 2"/>
          <p:cNvSpPr>
            <a:spLocks noGrp="1"/>
          </p:cNvSpPr>
          <p:nvPr>
            <p:ph idx="1"/>
          </p:nvPr>
        </p:nvSpPr>
        <p:spPr/>
        <p:txBody>
          <a:bodyPr/>
          <a:p>
            <a:r>
              <a:rPr lang="zh-CN" altLang="en-US">
                <a:sym typeface="+mn-ea"/>
              </a:rPr>
              <a:t>（二）“应交税金—未交增值税”科目核算</a:t>
            </a:r>
            <a:endParaRPr lang="zh-CN" altLang="en-US">
              <a:sym typeface="+mn-ea"/>
            </a:endParaRPr>
          </a:p>
          <a:p>
            <a:r>
              <a:rPr lang="zh-CN" altLang="en-US">
                <a:sym typeface="+mn-ea"/>
              </a:rPr>
              <a:t>月份终了“应交税金</a:t>
            </a:r>
            <a:r>
              <a:rPr lang="en-US" altLang="zh-CN">
                <a:sym typeface="+mn-ea"/>
              </a:rPr>
              <a:t>-</a:t>
            </a:r>
            <a:r>
              <a:rPr lang="zh-CN" altLang="en-US">
                <a:sym typeface="+mn-ea"/>
              </a:rPr>
              <a:t>应交增值税”科目的贷方余额，反映企业计算出尚未入库的增值税。企业计算当月应交未交增值税，借记“应交税金</a:t>
            </a:r>
            <a:r>
              <a:rPr lang="en-US" altLang="zh-CN">
                <a:sym typeface="+mn-ea"/>
              </a:rPr>
              <a:t>-</a:t>
            </a:r>
            <a:r>
              <a:rPr lang="zh-CN" altLang="en-US">
                <a:sym typeface="+mn-ea"/>
              </a:rPr>
              <a:t>应交增值税(转出未交增值税)”科目，贷记“应交税金</a:t>
            </a:r>
            <a:r>
              <a:rPr lang="en-US" altLang="zh-CN">
                <a:sym typeface="+mn-ea"/>
              </a:rPr>
              <a:t>-</a:t>
            </a:r>
            <a:r>
              <a:rPr lang="zh-CN" altLang="en-US">
                <a:sym typeface="+mn-ea"/>
              </a:rPr>
              <a:t>未交增值税”科目;下月实际缴纳增值税时，借</a:t>
            </a:r>
            <a:r>
              <a:rPr lang="en-US" altLang="zh-CN">
                <a:sym typeface="+mn-ea"/>
              </a:rPr>
              <a:t>“</a:t>
            </a:r>
            <a:r>
              <a:rPr lang="zh-CN" altLang="en-US">
                <a:sym typeface="+mn-ea"/>
              </a:rPr>
              <a:t>记“应交税金</a:t>
            </a:r>
            <a:r>
              <a:rPr lang="en-US" altLang="zh-CN">
                <a:sym typeface="+mn-ea"/>
              </a:rPr>
              <a:t>-</a:t>
            </a:r>
            <a:r>
              <a:rPr lang="zh-CN" altLang="en-US">
                <a:sym typeface="+mn-ea"/>
              </a:rPr>
              <a:t>未交增值税”科目，贷记</a:t>
            </a:r>
            <a:r>
              <a:rPr lang="en-US" altLang="zh-CN">
                <a:sym typeface="+mn-ea"/>
              </a:rPr>
              <a:t>”</a:t>
            </a:r>
            <a:r>
              <a:rPr lang="zh-CN" altLang="en-US">
                <a:sym typeface="+mn-ea"/>
              </a:rPr>
              <a:t>银行存款</a:t>
            </a:r>
            <a:r>
              <a:rPr lang="en-US" altLang="zh-CN">
                <a:sym typeface="+mn-ea"/>
              </a:rPr>
              <a:t>“</a:t>
            </a:r>
            <a:r>
              <a:rPr lang="zh-CN" altLang="en-US">
                <a:sym typeface="+mn-ea"/>
              </a:rPr>
              <a:t>科目；</a:t>
            </a:r>
            <a:endParaRPr lang="zh-CN" altLang="en-US">
              <a:sym typeface="+mn-ea"/>
            </a:endParaRPr>
          </a:p>
          <a:p>
            <a:endParaRPr lang="zh-CN" altLang="en-US">
              <a:sym typeface="+mn-ea"/>
            </a:endParaRPr>
          </a:p>
          <a:p>
            <a:endParaRPr lang="zh-CN" altLang="en-US">
              <a:sym typeface="+mn-ea"/>
            </a:endParaRPr>
          </a:p>
          <a:p>
            <a:endParaRPr lang="zh-CN" alt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第二部分    增值税的会计核算</a:t>
            </a:r>
            <a:endParaRPr lang="zh-CN" altLang="en-US"/>
          </a:p>
          <a:p>
            <a:endParaRPr lang="zh-CN" altLang="en-US"/>
          </a:p>
        </p:txBody>
      </p:sp>
      <p:sp>
        <p:nvSpPr>
          <p:cNvPr id="3" name="内容占位符 2"/>
          <p:cNvSpPr>
            <a:spLocks noGrp="1"/>
          </p:cNvSpPr>
          <p:nvPr>
            <p:ph idx="1"/>
          </p:nvPr>
        </p:nvSpPr>
        <p:spPr/>
        <p:txBody>
          <a:bodyPr>
            <a:normAutofit fontScale="90000" lnSpcReduction="10000"/>
          </a:bodyPr>
          <a:p>
            <a:r>
              <a:rPr lang="zh-CN" altLang="en-US"/>
              <a:t>例  </a:t>
            </a:r>
            <a:r>
              <a:rPr lang="en-US" altLang="zh-CN"/>
              <a:t>3   </a:t>
            </a:r>
            <a:r>
              <a:rPr lang="zh-CN" altLang="en-US"/>
              <a:t>某一般纳税人企业，当月进项税额</a:t>
            </a:r>
            <a:r>
              <a:rPr lang="en-US" altLang="zh-CN"/>
              <a:t>30</a:t>
            </a:r>
            <a:r>
              <a:rPr lang="zh-CN" altLang="en-US"/>
              <a:t>万元，销项税额</a:t>
            </a:r>
            <a:r>
              <a:rPr lang="en-US" altLang="zh-CN"/>
              <a:t>80</a:t>
            </a:r>
            <a:r>
              <a:rPr lang="zh-CN" altLang="en-US"/>
              <a:t>万元，已预缴增值税</a:t>
            </a:r>
            <a:r>
              <a:rPr lang="en-US" altLang="zh-CN"/>
              <a:t>30</a:t>
            </a:r>
            <a:r>
              <a:rPr lang="zh-CN" altLang="en-US"/>
              <a:t>万元，则月末企业如何处理？</a:t>
            </a:r>
            <a:endParaRPr lang="zh-CN" altLang="en-US"/>
          </a:p>
          <a:p>
            <a:endParaRPr lang="zh-CN" altLang="en-US"/>
          </a:p>
          <a:p>
            <a:endParaRPr lang="zh-CN" altLang="en-US"/>
          </a:p>
          <a:p>
            <a:endParaRPr lang="zh-CN" altLang="en-US"/>
          </a:p>
          <a:p>
            <a:endParaRPr lang="zh-CN" altLang="en-US"/>
          </a:p>
          <a:p>
            <a:endParaRPr lang="zh-CN" altLang="en-US"/>
          </a:p>
          <a:p>
            <a:r>
              <a:rPr lang="zh-CN" altLang="en-US"/>
              <a:t>  </a:t>
            </a:r>
            <a:r>
              <a:rPr lang="en-US" altLang="zh-CN"/>
              <a:t>1</a:t>
            </a:r>
            <a:r>
              <a:rPr lang="zh-CN" altLang="en-US"/>
              <a:t>、企业预缴增值税</a:t>
            </a:r>
            <a:r>
              <a:rPr lang="en-US" altLang="zh-CN"/>
              <a:t>30</a:t>
            </a:r>
            <a:r>
              <a:rPr lang="zh-CN" altLang="en-US"/>
              <a:t>万元</a:t>
            </a:r>
            <a:endParaRPr lang="zh-CN" altLang="en-US"/>
          </a:p>
          <a:p>
            <a:r>
              <a:rPr lang="zh-CN" altLang="en-US"/>
              <a:t>借：应交税费</a:t>
            </a:r>
            <a:r>
              <a:rPr lang="en-US" altLang="zh-CN"/>
              <a:t>-</a:t>
            </a:r>
            <a:r>
              <a:rPr lang="zh-CN" altLang="en-US"/>
              <a:t>应交增值税（已交税金） </a:t>
            </a:r>
            <a:r>
              <a:rPr lang="en-US" altLang="zh-CN"/>
              <a:t>30</a:t>
            </a:r>
            <a:endParaRPr lang="en-US" altLang="zh-CN"/>
          </a:p>
          <a:p>
            <a:r>
              <a:rPr lang="zh-CN" altLang="en-US"/>
              <a:t>    贷：银行存款                                              </a:t>
            </a:r>
            <a:r>
              <a:rPr lang="en-US" altLang="zh-CN"/>
              <a:t>30</a:t>
            </a:r>
            <a:endParaRPr lang="en-US" altLang="zh-CN"/>
          </a:p>
          <a:p>
            <a:endParaRPr lang="zh-CN" altLang="en-US"/>
          </a:p>
        </p:txBody>
      </p:sp>
      <p:graphicFrame>
        <p:nvGraphicFramePr>
          <p:cNvPr id="4" name="表格 3"/>
          <p:cNvGraphicFramePr/>
          <p:nvPr/>
        </p:nvGraphicFramePr>
        <p:xfrm>
          <a:off x="1188085" y="2415540"/>
          <a:ext cx="8505825" cy="1723390"/>
        </p:xfrm>
        <a:graphic>
          <a:graphicData uri="http://schemas.openxmlformats.org/drawingml/2006/table">
            <a:tbl>
              <a:tblPr firstRow="1" bandRow="1">
                <a:tableStyleId>{5C22544A-7EE6-4342-B048-85BDC9FD1C3A}</a:tableStyleId>
              </a:tblPr>
              <a:tblGrid>
                <a:gridCol w="878840"/>
                <a:gridCol w="879475"/>
                <a:gridCol w="878840"/>
                <a:gridCol w="1200150"/>
                <a:gridCol w="1151890"/>
                <a:gridCol w="879475"/>
                <a:gridCol w="879475"/>
                <a:gridCol w="878840"/>
                <a:gridCol w="878840"/>
              </a:tblGrid>
              <a:tr h="396240">
                <a:tc gridSpan="5">
                  <a:txBody>
                    <a:bodyPr/>
                    <a:p>
                      <a:pPr algn="ctr">
                        <a:buNone/>
                      </a:pPr>
                      <a:r>
                        <a:rPr lang="zh-CN" altLang="en-US" sz="2000"/>
                        <a:t>借方</a:t>
                      </a:r>
                      <a:endParaRPr lang="zh-CN" altLang="en-US" sz="2000"/>
                    </a:p>
                  </a:txBody>
                  <a:tcPr/>
                </a:tc>
                <a:tc hMerge="1">
                  <a:tcPr/>
                </a:tc>
                <a:tc hMerge="1">
                  <a:tcPr/>
                </a:tc>
                <a:tc hMerge="1">
                  <a:tcPr/>
                </a:tc>
                <a:tc hMerge="1">
                  <a:tcPr/>
                </a:tc>
                <a:tc gridSpan="4">
                  <a:txBody>
                    <a:bodyPr/>
                    <a:p>
                      <a:pPr algn="ctr">
                        <a:buNone/>
                      </a:pPr>
                      <a:r>
                        <a:rPr lang="zh-CN" altLang="en-US" sz="2000"/>
                        <a:t>贷方</a:t>
                      </a:r>
                      <a:endParaRPr lang="zh-CN" altLang="en-US" sz="2000"/>
                    </a:p>
                  </a:txBody>
                  <a:tcPr/>
                </a:tc>
                <a:tc hMerge="1">
                  <a:tcPr/>
                </a:tc>
                <a:tc hMerge="1">
                  <a:tcPr/>
                </a:tc>
                <a:tc hMerge="1">
                  <a:tcPr/>
                </a:tc>
              </a:tr>
              <a:tr h="914400">
                <a:tc>
                  <a:txBody>
                    <a:bodyPr/>
                    <a:p>
                      <a:pPr>
                        <a:buNone/>
                      </a:pPr>
                      <a:r>
                        <a:rPr lang="zh-CN" altLang="en-US" sz="1600"/>
                        <a:t>进项税额</a:t>
                      </a:r>
                      <a:endParaRPr lang="zh-CN" altLang="en-US" sz="1600"/>
                    </a:p>
                  </a:txBody>
                  <a:tcPr/>
                </a:tc>
                <a:tc>
                  <a:txBody>
                    <a:bodyPr/>
                    <a:p>
                      <a:pPr>
                        <a:buNone/>
                      </a:pPr>
                      <a:r>
                        <a:rPr lang="zh-CN" altLang="en-US" sz="1600"/>
                        <a:t>已交税金</a:t>
                      </a:r>
                      <a:endParaRPr lang="zh-CN" altLang="en-US" sz="1600"/>
                    </a:p>
                  </a:txBody>
                  <a:tcPr/>
                </a:tc>
                <a:tc>
                  <a:txBody>
                    <a:bodyPr/>
                    <a:p>
                      <a:pPr>
                        <a:buNone/>
                      </a:pPr>
                      <a:r>
                        <a:rPr lang="zh-CN" altLang="en-US" sz="1600"/>
                        <a:t>减免税款</a:t>
                      </a:r>
                      <a:endParaRPr lang="zh-CN" altLang="en-US" sz="1600"/>
                    </a:p>
                  </a:txBody>
                  <a:tcPr/>
                </a:tc>
                <a:tc>
                  <a:txBody>
                    <a:bodyPr/>
                    <a:p>
                      <a:pPr>
                        <a:buNone/>
                      </a:pPr>
                      <a:r>
                        <a:rPr lang="zh-CN" altLang="en-US" sz="1600"/>
                        <a:t>出口抵减内销产品应纳税额</a:t>
                      </a:r>
                      <a:endParaRPr lang="zh-CN" altLang="en-US" sz="1600"/>
                    </a:p>
                  </a:txBody>
                  <a:tcPr/>
                </a:tc>
                <a:tc>
                  <a:txBody>
                    <a:bodyPr/>
                    <a:p>
                      <a:pPr>
                        <a:buNone/>
                      </a:pPr>
                      <a:r>
                        <a:rPr lang="zh-CN" altLang="en-US" sz="1600"/>
                        <a:t>转出未交增值税</a:t>
                      </a:r>
                      <a:endParaRPr lang="zh-CN" altLang="en-US" sz="1600"/>
                    </a:p>
                  </a:txBody>
                  <a:tcPr/>
                </a:tc>
                <a:tc>
                  <a:txBody>
                    <a:bodyPr/>
                    <a:p>
                      <a:pPr>
                        <a:buNone/>
                      </a:pPr>
                      <a:r>
                        <a:rPr lang="zh-CN" altLang="en-US" sz="1600"/>
                        <a:t>销项税额</a:t>
                      </a:r>
                      <a:endParaRPr lang="zh-CN" altLang="en-US" sz="1600"/>
                    </a:p>
                  </a:txBody>
                  <a:tcPr/>
                </a:tc>
                <a:tc>
                  <a:txBody>
                    <a:bodyPr/>
                    <a:p>
                      <a:pPr>
                        <a:buNone/>
                      </a:pPr>
                      <a:r>
                        <a:rPr lang="zh-CN" altLang="en-US" sz="1600"/>
                        <a:t>出口退税</a:t>
                      </a:r>
                      <a:endParaRPr lang="zh-CN" altLang="en-US" sz="1600"/>
                    </a:p>
                  </a:txBody>
                  <a:tcPr/>
                </a:tc>
                <a:tc>
                  <a:txBody>
                    <a:bodyPr/>
                    <a:p>
                      <a:pPr>
                        <a:buNone/>
                      </a:pPr>
                      <a:r>
                        <a:rPr lang="zh-CN" altLang="en-US" sz="1600"/>
                        <a:t>进项税额转出</a:t>
                      </a:r>
                      <a:endParaRPr lang="zh-CN" altLang="en-US" sz="1600"/>
                    </a:p>
                  </a:txBody>
                  <a:tcPr/>
                </a:tc>
                <a:tc>
                  <a:txBody>
                    <a:bodyPr/>
                    <a:p>
                      <a:pPr>
                        <a:buNone/>
                      </a:pPr>
                      <a:r>
                        <a:rPr lang="zh-CN" altLang="en-US" sz="1600"/>
                        <a:t>转出多交增值税</a:t>
                      </a:r>
                      <a:endParaRPr lang="zh-CN" altLang="en-US" sz="1600"/>
                    </a:p>
                  </a:txBody>
                  <a:tcPr/>
                </a:tc>
              </a:tr>
              <a:tr h="412750">
                <a:tc>
                  <a:txBody>
                    <a:bodyPr/>
                    <a:p>
                      <a:pPr>
                        <a:buNone/>
                      </a:pPr>
                      <a:r>
                        <a:rPr lang="en-US" altLang="zh-CN" sz="2000"/>
                        <a:t>30</a:t>
                      </a:r>
                      <a:endParaRPr lang="en-US" altLang="zh-CN" sz="2000"/>
                    </a:p>
                  </a:txBody>
                  <a:tcPr/>
                </a:tc>
                <a:tc>
                  <a:txBody>
                    <a:bodyPr/>
                    <a:p>
                      <a:pPr>
                        <a:buNone/>
                      </a:pPr>
                      <a:r>
                        <a:rPr lang="en-US" altLang="zh-CN" sz="2000"/>
                        <a:t>30</a:t>
                      </a:r>
                      <a:endParaRPr lang="en-US" altLang="zh-CN"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r>
                        <a:rPr lang="en-US" altLang="zh-CN" sz="2000"/>
                        <a:t>80</a:t>
                      </a:r>
                      <a:endParaRPr lang="en-US" altLang="zh-CN"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r>
            </a:tbl>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48206</Words>
  <Application>WPS 演示</Application>
  <PresentationFormat>宽屏</PresentationFormat>
  <Paragraphs>1690</Paragraphs>
  <Slides>173</Slides>
  <Notes>0</Notes>
  <HiddenSlides>0</HiddenSlides>
  <MMClips>0</MMClips>
  <ScaleCrop>false</ScaleCrop>
  <HeadingPairs>
    <vt:vector size="4" baseType="variant">
      <vt:variant>
        <vt:lpstr>主题</vt:lpstr>
      </vt:variant>
      <vt:variant>
        <vt:i4>1</vt:i4>
      </vt:variant>
      <vt:variant>
        <vt:lpstr>幻灯片标题</vt:lpstr>
      </vt:variant>
      <vt:variant>
        <vt:i4>173</vt:i4>
      </vt:variant>
    </vt:vector>
  </HeadingPairs>
  <TitlesOfParts>
    <vt:vector size="174" baseType="lpstr">
      <vt:lpstr>Office 主题</vt:lpstr>
      <vt:lpstr>第一部分  税收政策</vt:lpstr>
      <vt:lpstr>前言</vt:lpstr>
      <vt:lpstr>第一章 纳税人和扣缴义务人</vt:lpstr>
      <vt:lpstr>第一章 纳税人和扣缴义务人</vt:lpstr>
      <vt:lpstr>第一章 纳税人和扣缴义务人</vt:lpstr>
      <vt:lpstr>第一章 纳税人和扣缴义务人</vt:lpstr>
      <vt:lpstr>第一章 纳税人和扣缴义务人</vt:lpstr>
      <vt:lpstr>第一章 纳税人和扣缴义务人</vt:lpstr>
      <vt:lpstr>第一章 纳税人和扣缴义务人</vt:lpstr>
      <vt:lpstr>PowerPoint 演示文稿</vt:lpstr>
      <vt:lpstr>第一章 纳税人和扣缴义务人</vt:lpstr>
      <vt:lpstr>第一章 纳税人和扣缴义务人</vt:lpstr>
      <vt:lpstr>第二章   征税范围</vt:lpstr>
      <vt:lpstr>第二章   征税范围</vt:lpstr>
      <vt:lpstr>第二章   征税范围</vt:lpstr>
      <vt:lpstr>第二章   征税范围</vt:lpstr>
      <vt:lpstr>第二章   征税范围</vt:lpstr>
      <vt:lpstr>第二章   征税范围</vt:lpstr>
      <vt:lpstr>第二章   征税范围</vt:lpstr>
      <vt:lpstr>第二章   征税范围</vt:lpstr>
      <vt:lpstr>第二章   征税范围</vt:lpstr>
      <vt:lpstr>第二章   征税范围</vt:lpstr>
      <vt:lpstr>第三章  税率和征收率</vt:lpstr>
      <vt:lpstr>第三章  税率和征收率、预征率</vt:lpstr>
      <vt:lpstr>PowerPoint 演示文稿</vt:lpstr>
      <vt:lpstr>第四章  应纳税额的计算</vt:lpstr>
      <vt:lpstr>PowerPoint 演示文稿</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第四章  应纳税额的计算</vt:lpstr>
      <vt:lpstr>第五章 纳税义务、扣缴义务发生时间和纳税地点</vt:lpstr>
      <vt:lpstr>第五章 纳税义务、扣缴义务发生时间和纳税地点</vt:lpstr>
      <vt:lpstr>第五章 纳税义务、扣缴义务发生时间和纳税地点</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第六章 税收减免的处理</vt:lpstr>
      <vt:lpstr>PowerPoint 演示文稿</vt:lpstr>
      <vt:lpstr>第六章 税收减免的处理</vt:lpstr>
      <vt:lpstr>第六章 税收减免的处理</vt:lpstr>
      <vt:lpstr>第六章 税收减免的处理</vt:lpstr>
      <vt:lpstr>第六章 税收减免的处理</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PowerPoint 演示文稿</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第二部分    增值税的会计核算</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第三部分    增值税纳税申报表</vt:lpstr>
      <vt:lpstr>第四部分   其他</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39</cp:revision>
  <dcterms:created xsi:type="dcterms:W3CDTF">2015-05-05T08:02:00Z</dcterms:created>
  <dcterms:modified xsi:type="dcterms:W3CDTF">2016-04-29T08:50:22Z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